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38" autoAdjust="0"/>
  </p:normalViewPr>
  <p:slideViewPr>
    <p:cSldViewPr>
      <p:cViewPr varScale="1">
        <p:scale>
          <a:sx n="65" d="100"/>
          <a:sy n="65" d="100"/>
        </p:scale>
        <p:origin x="-130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olo isosce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068820B-D24A-4527-8E73-CAAFC6676E55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45821E9-E2AF-4E47-9F4E-763F74053E1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820B-D24A-4527-8E73-CAAFC6676E55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21E9-E2AF-4E47-9F4E-763F74053E1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820B-D24A-4527-8E73-CAAFC6676E55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21E9-E2AF-4E47-9F4E-763F74053E1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068820B-D24A-4527-8E73-CAAFC6676E55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21E9-E2AF-4E47-9F4E-763F74053E1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olo rettango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olo isosce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068820B-D24A-4527-8E73-CAAFC6676E55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45821E9-E2AF-4E47-9F4E-763F74053E17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68820B-D24A-4527-8E73-CAAFC6676E55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5821E9-E2AF-4E47-9F4E-763F74053E1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068820B-D24A-4527-8E73-CAAFC6676E55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45821E9-E2AF-4E47-9F4E-763F74053E17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820B-D24A-4527-8E73-CAAFC6676E55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21E9-E2AF-4E47-9F4E-763F74053E1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68820B-D24A-4527-8E73-CAAFC6676E55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5821E9-E2AF-4E47-9F4E-763F74053E1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068820B-D24A-4527-8E73-CAAFC6676E55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45821E9-E2AF-4E47-9F4E-763F74053E17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068820B-D24A-4527-8E73-CAAFC6676E55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45821E9-E2AF-4E47-9F4E-763F74053E17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olo rettango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068820B-D24A-4527-8E73-CAAFC6676E55}" type="datetimeFigureOut">
              <a:rPr lang="it-IT" smtClean="0"/>
              <a:t>18/06/2018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45821E9-E2AF-4E47-9F4E-763F74053E17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604448" cy="4176464"/>
          </a:xfrm>
          <a:prstGeom prst="wave">
            <a:avLst>
              <a:gd name="adj1" fmla="val 16393"/>
              <a:gd name="adj2" fmla="val 0"/>
            </a:avLst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it-IT" sz="6600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ATELIER 					   				CREATIVI</a:t>
            </a:r>
            <a:endParaRPr lang="it-IT" sz="66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4653136"/>
            <a:ext cx="5184576" cy="1944216"/>
          </a:xfrm>
          <a:prstGeom prst="wave">
            <a:avLst>
              <a:gd name="adj1" fmla="val 10465"/>
              <a:gd name="adj2" fmla="val -387"/>
            </a:avLst>
          </a:prstGeom>
          <a:pattFill prst="pct90">
            <a:fgClr>
              <a:srgbClr val="92D050"/>
            </a:fgClr>
            <a:bgClr>
              <a:schemeClr val="bg1"/>
            </a:bgClr>
          </a:pattFill>
        </p:spPr>
        <p:txBody>
          <a:bodyPr>
            <a:normAutofit fontScale="25000" lnSpcReduction="20000"/>
          </a:bodyPr>
          <a:lstStyle/>
          <a:p>
            <a:pPr algn="just"/>
            <a:r>
              <a:rPr lang="it-IT" sz="7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Progetto di </a:t>
            </a:r>
            <a:r>
              <a:rPr lang="it-IT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robotica </a:t>
            </a:r>
            <a:r>
              <a:rPr lang="it-IT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educativa scuola dell’infanzia statale» R. </a:t>
            </a:r>
            <a:r>
              <a:rPr lang="it-IT" sz="7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Franzi</a:t>
            </a:r>
            <a:r>
              <a:rPr lang="it-IT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»/ </a:t>
            </a:r>
            <a:r>
              <a:rPr lang="it-IT" sz="7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a.s</a:t>
            </a:r>
            <a:r>
              <a:rPr lang="it-IT" sz="7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it-IT" sz="7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2017/18 </a:t>
            </a:r>
          </a:p>
          <a:p>
            <a:pPr algn="just"/>
            <a:r>
              <a:rPr lang="it-IT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Docente: Algeri </a:t>
            </a:r>
            <a:r>
              <a:rPr lang="it-IT" sz="7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Simonetta</a:t>
            </a:r>
          </a:p>
          <a:p>
            <a:pPr algn="just"/>
            <a:r>
              <a:rPr lang="it-IT" sz="7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Destinatari: bambini di 5 anni </a:t>
            </a:r>
            <a:r>
              <a:rPr lang="it-IT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delle </a:t>
            </a:r>
            <a:r>
              <a:rPr lang="it-IT" sz="7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sez. </a:t>
            </a:r>
            <a:r>
              <a:rPr lang="it-IT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e B</a:t>
            </a:r>
            <a:endParaRPr lang="it-IT" sz="7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7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Periodo: </a:t>
            </a:r>
            <a:r>
              <a:rPr lang="it-IT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maggio 2018</a:t>
            </a:r>
            <a:endParaRPr lang="it-IT" sz="7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904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003232" cy="1399032"/>
          </a:xfrm>
          <a:prstGeom prst="wave">
            <a:avLst/>
          </a:prstGeom>
          <a:pattFill prst="pct90">
            <a:fgClr>
              <a:srgbClr val="92D050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Ed anche su quello della fattoria</a:t>
            </a:r>
            <a:endParaRPr lang="it-IT" sz="4000" b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4993" y="1998305"/>
            <a:ext cx="3731907" cy="327885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042465" y="3283416"/>
            <a:ext cx="3691344" cy="236046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339084" y="2322844"/>
            <a:ext cx="2407976" cy="26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74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82874" y="577718"/>
            <a:ext cx="4030131" cy="3828039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329388" y="2462095"/>
            <a:ext cx="4373655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063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200800" cy="2016224"/>
          </a:xfrm>
          <a:pattFill prst="pct90">
            <a:fgClr>
              <a:srgbClr val="92D050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Finalmente ci siamo!</a:t>
            </a:r>
            <a:b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Giorno 21 maggio 2018 ore 9.30 aula «Atelier Creativi»</a:t>
            </a:r>
            <a:b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PROGRAMMATORE PER UN GIORNO</a:t>
            </a:r>
            <a:endParaRPr lang="it-IT" sz="2800" b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3212976"/>
            <a:ext cx="2325296" cy="3501008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776328"/>
            <a:ext cx="3344628" cy="222143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7915" y="3386928"/>
            <a:ext cx="2426362" cy="315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463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2120" y="896429"/>
            <a:ext cx="2945752" cy="1956507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520" y="404664"/>
            <a:ext cx="5003959" cy="2448272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3068960"/>
            <a:ext cx="2373122" cy="357301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87824" y="3356993"/>
            <a:ext cx="2895273" cy="18002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4104" y="4887698"/>
            <a:ext cx="2634360" cy="174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77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626" y="3284984"/>
            <a:ext cx="3704668" cy="2460563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80" y="548680"/>
            <a:ext cx="3469329" cy="230425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32586" y="358351"/>
            <a:ext cx="3495798" cy="237735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68" y="3471149"/>
            <a:ext cx="4029917" cy="267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889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620688"/>
            <a:ext cx="3271002" cy="217253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68" y="3873945"/>
            <a:ext cx="3720953" cy="2471379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1651" y="3356992"/>
            <a:ext cx="3471708" cy="208823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76056" y="620687"/>
            <a:ext cx="2162626" cy="299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314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264" cy="475252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Quest’ultima </a:t>
            </a:r>
            <a:r>
              <a:rPr lang="it-IT" sz="2400" b="1" dirty="0">
                <a:solidFill>
                  <a:schemeClr val="accent2">
                    <a:lumMod val="75000"/>
                  </a:schemeClr>
                </a:solidFill>
                <a:effectLst/>
              </a:rPr>
              <a:t>esperienza è stata molto eccitante e coinvolgente per i bambini che  hanno dimostrato di aver pienamente interiorizzato quanto proposto in un diversi mesi di lavoro durante questo progetto dedicato </a:t>
            </a: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alla robotica educativa.</a:t>
            </a:r>
            <a:r>
              <a:rPr lang="it-IT" sz="2400" b="1" dirty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it-IT" sz="2400" b="1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it-IT" sz="2400" b="1" dirty="0">
                <a:solidFill>
                  <a:schemeClr val="accent2">
                    <a:lumMod val="75000"/>
                  </a:schemeClr>
                </a:solidFill>
                <a:effectLst/>
              </a:rPr>
              <a:t>Anche per me insegnante è stato molto emozionante vedere l’empatia che si è creata tra loro e la capacità di tradurre gli obiettivi </a:t>
            </a: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acquisiti in competenze, </a:t>
            </a:r>
            <a:r>
              <a:rPr lang="it-IT" sz="2400" b="1" dirty="0">
                <a:solidFill>
                  <a:schemeClr val="accent2">
                    <a:lumMod val="75000"/>
                  </a:schemeClr>
                </a:solidFill>
                <a:effectLst/>
              </a:rPr>
              <a:t>con grande spirito di collaborazione, interazione </a:t>
            </a: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positiva, abilità </a:t>
            </a:r>
            <a:r>
              <a:rPr lang="it-IT" sz="2400" b="1" dirty="0">
                <a:solidFill>
                  <a:schemeClr val="accent2">
                    <a:lumMod val="75000"/>
                  </a:schemeClr>
                </a:solidFill>
                <a:effectLst/>
              </a:rPr>
              <a:t>ed entusiasmo </a:t>
            </a: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nel sentirsi:</a:t>
            </a:r>
            <a:br>
              <a:rPr lang="it-IT" sz="24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” 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  <a:effectLst/>
              </a:rPr>
              <a:t>MAESTRI DI CODING PER UN GIORNO”.</a:t>
            </a: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it-IT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48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idx="1"/>
          </p:nvPr>
        </p:nvSpPr>
        <p:spPr>
          <a:xfrm>
            <a:off x="467544" y="89397"/>
            <a:ext cx="8229600" cy="6768603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64008" indent="0" algn="just">
              <a:spcBef>
                <a:spcPts val="0"/>
              </a:spcBef>
              <a:buNone/>
            </a:pPr>
            <a:r>
              <a:rPr lang="it-IT" sz="19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La partecipazione e relativa vincita del bando PON per la realizzazione di atelier creativi all’interno del nostro istituto comprensivo, ha permesso l’acquisto di kit dedicati alla robotica educativa.</a:t>
            </a:r>
          </a:p>
          <a:p>
            <a:pPr marL="64008" indent="0" algn="just">
              <a:spcBef>
                <a:spcPts val="0"/>
              </a:spcBef>
              <a:buNone/>
            </a:pPr>
            <a:r>
              <a:rPr lang="it-IT" sz="19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In particolare per la scuola dell’infanzia sono stati acquistati dei simpatici robot chiamati Blue-Bot</a:t>
            </a:r>
            <a:r>
              <a:rPr lang="it-IT" sz="19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, a </a:t>
            </a:r>
            <a:r>
              <a:rPr lang="it-IT" sz="19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forma di ape che sono in grado</a:t>
            </a:r>
            <a:r>
              <a:rPr lang="it-IT" sz="19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, proprio </a:t>
            </a:r>
            <a:r>
              <a:rPr lang="it-IT" sz="19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come il robot </a:t>
            </a:r>
            <a:r>
              <a:rPr lang="it-IT" sz="19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Doc, </a:t>
            </a:r>
            <a:r>
              <a:rPr lang="it-IT" sz="19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di memorizzare una serie di comandi base.</a:t>
            </a:r>
          </a:p>
          <a:p>
            <a:pPr marL="64008" indent="0" algn="just">
              <a:spcBef>
                <a:spcPts val="0"/>
              </a:spcBef>
              <a:buNone/>
            </a:pPr>
            <a:r>
              <a:rPr lang="it-IT" sz="19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Oltre ai Blue-Bot sono state acquistati anche tappeti raffiguranti percorsi vari(dai numeri, alle forme, all’ambiente fattoria e città</a:t>
            </a:r>
            <a:r>
              <a:rPr lang="it-IT" sz="19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…) dove </a:t>
            </a:r>
            <a:r>
              <a:rPr lang="it-IT" sz="19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poter giocare sul pavimento e far muovere sopra di essi i nuovi robottini.</a:t>
            </a:r>
          </a:p>
          <a:p>
            <a:pPr marL="64008" indent="0" algn="just">
              <a:spcBef>
                <a:spcPts val="0"/>
              </a:spcBef>
              <a:buNone/>
            </a:pPr>
            <a:r>
              <a:rPr lang="it-IT" sz="19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Inoltre l’animatrice digitale del nostro istituto, durante il corso di formazione tenutosi a novembre 2017</a:t>
            </a:r>
            <a:r>
              <a:rPr lang="it-IT" sz="19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, ha </a:t>
            </a:r>
            <a:r>
              <a:rPr lang="it-IT" sz="19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proposto a noi insegnanti della scuola dell’infanzia </a:t>
            </a:r>
            <a:r>
              <a:rPr lang="it-IT" sz="19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statale di organizzare una </a:t>
            </a:r>
            <a:r>
              <a:rPr lang="it-IT" sz="19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giornata a fine anno </a:t>
            </a:r>
            <a:r>
              <a:rPr lang="it-IT" sz="19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scolastico, nella </a:t>
            </a:r>
            <a:r>
              <a:rPr lang="it-IT" sz="19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quale i nostri bimbi,  debitamente addestrati, propongono nell’aula degli “Atelier creativi”, che verrà allestita presso la scuola primaria di Alzano Capoluogo, attività di tutoraggio a loro coetanei provenienti dalla scuola dell’infanzia parificata “</a:t>
            </a:r>
            <a:r>
              <a:rPr lang="it-IT" sz="1900" b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Carsana</a:t>
            </a:r>
            <a:r>
              <a:rPr lang="it-IT" sz="19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”.</a:t>
            </a:r>
          </a:p>
          <a:p>
            <a:pPr marL="64008" indent="0" algn="just">
              <a:spcBef>
                <a:spcPts val="0"/>
              </a:spcBef>
              <a:buNone/>
            </a:pPr>
            <a:r>
              <a:rPr lang="it-IT" sz="19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Così ho deciso di </a:t>
            </a:r>
            <a:r>
              <a:rPr lang="it-IT" sz="19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accettare la proposta </a:t>
            </a:r>
            <a:r>
              <a:rPr lang="it-IT" sz="19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e preparare </a:t>
            </a:r>
            <a:r>
              <a:rPr lang="it-IT" sz="19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i miei alunni a questa giornata particolare, definita nella mattinata </a:t>
            </a:r>
            <a:r>
              <a:rPr lang="it-IT" sz="19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di lunedì </a:t>
            </a:r>
            <a:r>
              <a:rPr lang="it-IT" sz="19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21 maggio 2018</a:t>
            </a:r>
            <a:r>
              <a:rPr lang="it-IT" sz="19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.</a:t>
            </a:r>
            <a:endParaRPr lang="it-IT" sz="19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67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Simonetta\Desktop\Giochiamo con i Bluebot\20180502_133644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138298" y="3952131"/>
            <a:ext cx="2230213" cy="2192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Simonetta\Desktop\Giochiamo con i Bluebot\20180502_133804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6098302" y="3246423"/>
            <a:ext cx="2835609" cy="2863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Simonetta\Desktop\Giochiamo con i Bluebot\20180502_13392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90744" y="812710"/>
            <a:ext cx="2688299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Simonetta\Desktop\Giochiamo con i Bluebot\20180502_13395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267726" y="2420907"/>
            <a:ext cx="4032589" cy="302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71800" y="260648"/>
            <a:ext cx="6048672" cy="1399032"/>
          </a:xfrm>
          <a:prstGeom prst="wave">
            <a:avLst/>
          </a:prstGeom>
          <a:pattFill prst="pct90">
            <a:fgClr>
              <a:srgbClr val="92D050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Conosciamo i blue-bot</a:t>
            </a:r>
            <a:endParaRPr lang="it-IT" b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017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imonetta\Desktop\Giochiamo con i Bluebot\20180502_13384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144524" y="1952836"/>
            <a:ext cx="432048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imonetta\Desktop\Giochiamo con i Bluebot\20180502_133657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4710355" y="2454079"/>
            <a:ext cx="3816275" cy="294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56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sz="half" idx="4294967295"/>
          </p:nvPr>
        </p:nvSpPr>
        <p:spPr>
          <a:xfrm>
            <a:off x="251520" y="404664"/>
            <a:ext cx="8748713" cy="5988050"/>
          </a:xfrm>
          <a:solidFill>
            <a:srgbClr val="92D050"/>
          </a:solidFill>
        </p:spPr>
        <p:txBody>
          <a:bodyPr anchor="ctr">
            <a:normAutofit fontScale="77500" lnSpcReduction="20000"/>
          </a:bodyPr>
          <a:lstStyle/>
          <a:p>
            <a:pPr marL="64008" indent="0" algn="just">
              <a:buNone/>
            </a:pPr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Con le insegnanti </a:t>
            </a:r>
            <a:r>
              <a:rPr lang="it-IT" b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Paganessi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e </a:t>
            </a:r>
            <a:r>
              <a:rPr lang="it-IT" b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Bonassi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, impegnate con me nella gestione della prima parte di questa mattinata, abbiamo definito di mostrare sinteticamente come si è svolta l’attività di </a:t>
            </a:r>
            <a:r>
              <a:rPr lang="it-IT" b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coding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durante il presente anno scolastico, partendo dall’utilizzo dei nostri </a:t>
            </a:r>
            <a:r>
              <a:rPr lang="it-IT" b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tappeti”magici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” per raccontare la “Filastrocca del vento” e cantare la canzoncina “Un palloncino blu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”.</a:t>
            </a:r>
          </a:p>
          <a:p>
            <a:pPr marL="64008" indent="0" algn="just">
              <a:buNone/>
            </a:pP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 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nostri bambini hanno spiegato e poi mostrato come si costruisce un percorso all’interno di un reticolo, con l’ausilio delle frecce direzionali che rappresentano il vero e proprio codice di programmazione, l’algoritmo.</a:t>
            </a:r>
          </a:p>
          <a:p>
            <a:pPr marL="64008" indent="0" algn="just">
              <a:buNone/>
            </a:pPr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Nella seconda parte dell’attività di tutoraggio invece hanno giocato utilizzando i robottini Blue-Bot : sui vari tappeti hanno strutturato un percorso da definire, con l’utilizzo delle carte delle frecce direzionali, programmando lo strumento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tecnologico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e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digitandone 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correttamente i comandi</a:t>
            </a:r>
            <a:r>
              <a:rPr lang="it-IT" b="1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980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4294967295"/>
          </p:nvPr>
        </p:nvSpPr>
        <p:spPr>
          <a:xfrm>
            <a:off x="467544" y="404813"/>
            <a:ext cx="5976664" cy="1944067"/>
          </a:xfrm>
          <a:prstGeom prst="wave">
            <a:avLst>
              <a:gd name="adj1" fmla="val 7616"/>
              <a:gd name="adj2" fmla="val 1786"/>
            </a:avLst>
          </a:prstGeom>
          <a:pattFill prst="pct90">
            <a:fgClr>
              <a:srgbClr val="92D050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algn="just"/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Alleniamoci a giocare con i blue-bot sul tappeto…delle forme</a:t>
            </a:r>
            <a:endParaRPr lang="it-IT" sz="28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60106" y="2500334"/>
            <a:ext cx="2363755" cy="177281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284309" y="3552111"/>
            <a:ext cx="3323861" cy="249289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119764" y="744540"/>
            <a:ext cx="3141785" cy="220486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5891200" y="3945466"/>
            <a:ext cx="2590801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041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6057" y="640126"/>
            <a:ext cx="3611893" cy="270892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000710" y="3833314"/>
            <a:ext cx="2933778" cy="285293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400434" y="568119"/>
            <a:ext cx="3035828" cy="2276872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585496" y="2277235"/>
            <a:ext cx="3976294" cy="283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680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1187624" y="116632"/>
            <a:ext cx="3816424" cy="1549894"/>
          </a:xfrm>
          <a:prstGeom prst="wave">
            <a:avLst>
              <a:gd name="adj1" fmla="val 8269"/>
              <a:gd name="adj2" fmla="val 0"/>
            </a:avLst>
          </a:prstGeom>
          <a:pattFill prst="pct90">
            <a:fgClr>
              <a:srgbClr val="92D050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Sul tappeto </a:t>
            </a:r>
            <a:br>
              <a:rPr lang="it-IT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dei numeri</a:t>
            </a:r>
            <a:endParaRPr lang="it-IT" b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-132932" y="2483361"/>
            <a:ext cx="3587893" cy="245483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737368" y="3101238"/>
            <a:ext cx="3600400" cy="295978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448228" y="976048"/>
            <a:ext cx="4152170" cy="286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750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992721" y="3376431"/>
            <a:ext cx="3035829" cy="2276872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565985" y="847155"/>
            <a:ext cx="3380181" cy="25202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-577732" y="1223219"/>
            <a:ext cx="4478996" cy="2755261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27784" y="3933056"/>
            <a:ext cx="3594308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867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177</TotalTime>
  <Words>437</Words>
  <Application>Microsoft Office PowerPoint</Application>
  <PresentationFormat>Presentazione su schermo (4:3)</PresentationFormat>
  <Paragraphs>19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Verve</vt:lpstr>
      <vt:lpstr>ATELIER             CREATIVI</vt:lpstr>
      <vt:lpstr>Presentazione standard di PowerPoint</vt:lpstr>
      <vt:lpstr>Conosciamo i blue-bot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Sul tappeto  dei numeri</vt:lpstr>
      <vt:lpstr>Presentazione standard di PowerPoint</vt:lpstr>
      <vt:lpstr>Ed anche su quello della fattoria</vt:lpstr>
      <vt:lpstr>Presentazione standard di PowerPoint</vt:lpstr>
      <vt:lpstr>Finalmente ci siamo! Giorno 21 maggio 2018 ore 9.30 aula «Atelier Creativi» PROGRAMMATORE PER UN GIORNO</vt:lpstr>
      <vt:lpstr>Presentazione standard di PowerPoint</vt:lpstr>
      <vt:lpstr>Presentazione standard di PowerPoint</vt:lpstr>
      <vt:lpstr>Presentazione standard di PowerPoint</vt:lpstr>
      <vt:lpstr>Quest’ultima esperienza è stata molto eccitante e coinvolgente per i bambini che  hanno dimostrato di aver pienamente interiorizzato quanto proposto in un diversi mesi di lavoro durante questo progetto dedicato alla robotica educativa. Anche per me insegnante è stato molto emozionante vedere l’empatia che si è creata tra loro e la capacità di tradurre gli obiettivi acquisiti in competenze, con grande spirito di collaborazione, interazione positiva, abilità ed entusiasmo nel sentirsi: ” MAESTRI DI CODING PER UN GIORNO”.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CREATIVI</dc:title>
  <dc:creator>Simonetta</dc:creator>
  <cp:lastModifiedBy>Simonetta</cp:lastModifiedBy>
  <cp:revision>22</cp:revision>
  <dcterms:created xsi:type="dcterms:W3CDTF">2018-06-16T11:15:13Z</dcterms:created>
  <dcterms:modified xsi:type="dcterms:W3CDTF">2018-06-18T12:38:49Z</dcterms:modified>
</cp:coreProperties>
</file>