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256" r:id="rId2"/>
    <p:sldId id="290" r:id="rId3"/>
    <p:sldId id="257" r:id="rId4"/>
    <p:sldId id="258" r:id="rId5"/>
    <p:sldId id="259" r:id="rId6"/>
    <p:sldId id="268" r:id="rId7"/>
    <p:sldId id="266" r:id="rId8"/>
    <p:sldId id="282" r:id="rId9"/>
    <p:sldId id="260" r:id="rId10"/>
    <p:sldId id="281" r:id="rId11"/>
    <p:sldId id="269" r:id="rId12"/>
    <p:sldId id="288" r:id="rId13"/>
    <p:sldId id="264" r:id="rId14"/>
    <p:sldId id="265" r:id="rId15"/>
    <p:sldId id="267" r:id="rId16"/>
    <p:sldId id="270" r:id="rId17"/>
    <p:sldId id="271" r:id="rId18"/>
    <p:sldId id="285" r:id="rId19"/>
    <p:sldId id="284" r:id="rId20"/>
    <p:sldId id="289" r:id="rId21"/>
    <p:sldId id="287" r:id="rId22"/>
    <p:sldId id="29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B1C957"/>
    <a:srgbClr val="4B808B"/>
    <a:srgbClr val="4D7589"/>
    <a:srgbClr val="566D8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4660"/>
  </p:normalViewPr>
  <p:slideViewPr>
    <p:cSldViewPr snapToGrid="0">
      <p:cViewPr>
        <p:scale>
          <a:sx n="66" d="100"/>
          <a:sy n="66" d="100"/>
        </p:scale>
        <p:origin x="-894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DBEC7-405C-48DB-ADB7-8A12DD6A39C8}" type="datetimeFigureOut">
              <a:rPr lang="it-IT" smtClean="0"/>
              <a:pPr/>
              <a:t>25/10/2019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6C54E-48AC-4702-B46D-CDDE25F4F74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4B808B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3947886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3947887" y="754743"/>
            <a:ext cx="82441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b="1" dirty="0" smtClean="0"/>
              <a:t>    	</a:t>
            </a:r>
            <a:r>
              <a:rPr lang="it-IT" sz="5400" b="1" dirty="0" smtClean="0">
                <a:solidFill>
                  <a:srgbClr val="FF9900"/>
                </a:solidFill>
              </a:rPr>
              <a:t>STUDIAMO INSIEME?</a:t>
            </a:r>
          </a:p>
          <a:p>
            <a:pPr algn="ctr"/>
            <a:r>
              <a:rPr lang="it-IT" sz="2400" b="1" dirty="0" smtClean="0"/>
              <a:t>      </a:t>
            </a:r>
            <a:r>
              <a:rPr lang="it-IT" sz="2400" i="1" dirty="0" smtClean="0"/>
              <a:t>Serata esplorativa dedicata ai genitori,</a:t>
            </a:r>
          </a:p>
          <a:p>
            <a:pPr algn="ctr"/>
            <a:r>
              <a:rPr lang="it-IT" sz="2400" i="1" dirty="0" smtClean="0"/>
              <a:t>        sui diversi approcci al metodo di studio per sostenere</a:t>
            </a:r>
          </a:p>
          <a:p>
            <a:pPr algn="ctr"/>
            <a:r>
              <a:rPr lang="it-IT" sz="2400" i="1" dirty="0" smtClean="0"/>
              <a:t>        i ragazzi nella ricerca del loro interesse personale</a:t>
            </a:r>
          </a:p>
          <a:p>
            <a:pPr algn="ctr"/>
            <a:endParaRPr lang="it-IT" sz="2400" b="1" dirty="0" smtClean="0"/>
          </a:p>
          <a:p>
            <a:pPr algn="ctr"/>
            <a:endParaRPr lang="it-IT" sz="2400" b="1" dirty="0" smtClean="0"/>
          </a:p>
          <a:p>
            <a:pPr algn="ctr"/>
            <a:r>
              <a:rPr lang="it-IT" sz="2400" b="1" dirty="0" smtClean="0"/>
              <a:t>       </a:t>
            </a:r>
            <a:r>
              <a:rPr lang="it-IT" sz="2400" dirty="0" smtClean="0"/>
              <a:t>Interverranno alla serata:</a:t>
            </a:r>
          </a:p>
          <a:p>
            <a:pPr algn="ctr"/>
            <a:r>
              <a:rPr lang="it-IT" sz="2400" b="1" dirty="0" smtClean="0"/>
              <a:t>          Dr.ssa Pernici Alessandra - Psicologa esperta in DSA</a:t>
            </a:r>
          </a:p>
          <a:p>
            <a:pPr algn="ctr"/>
            <a:r>
              <a:rPr lang="it-IT" sz="2400" b="1" dirty="0" smtClean="0"/>
              <a:t>       Dr.ssa Bellini Alice - Logopedista</a:t>
            </a:r>
            <a:endParaRPr lang="it-IT" sz="2400" dirty="0"/>
          </a:p>
        </p:txBody>
      </p:sp>
      <p:pic>
        <p:nvPicPr>
          <p:cNvPr id="7" name="Immagine 6" descr="C:\Users\Claudio\AppData\Local\Microsoft\Windows\INetCache\Content.Word\Logo_RLM copy_01.pn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834414" y="5154386"/>
            <a:ext cx="1409699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 descr="logo temporane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84054" y="5169404"/>
            <a:ext cx="1240518" cy="12827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202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4B808B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5B906A4-6232-451E-B166-53159BCCA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3957014"/>
          </a:xfrm>
        </p:spPr>
        <p:txBody>
          <a:bodyPr>
            <a:noAutofit/>
          </a:bodyPr>
          <a:lstStyle/>
          <a:p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/>
              <a:t/>
            </a:r>
            <a:br>
              <a:rPr lang="it-IT" sz="2000" dirty="0"/>
            </a:br>
            <a:endParaRPr lang="it-IT" sz="2000" dirty="0"/>
          </a:p>
        </p:txBody>
      </p: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FEDFA23A-8EBE-4A4B-876B-25D1954D3B24}"/>
              </a:ext>
            </a:extLst>
          </p:cNvPr>
          <p:cNvSpPr txBox="1"/>
          <p:nvPr/>
        </p:nvSpPr>
        <p:spPr>
          <a:xfrm>
            <a:off x="2299855" y="1300785"/>
            <a:ext cx="7329054" cy="425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70C9F66C-1D82-4DCF-8004-C2D785C3A05D}"/>
              </a:ext>
            </a:extLst>
          </p:cNvPr>
          <p:cNvSpPr txBox="1"/>
          <p:nvPr/>
        </p:nvSpPr>
        <p:spPr>
          <a:xfrm>
            <a:off x="2251356" y="479307"/>
            <a:ext cx="818963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Audio</a:t>
            </a:r>
            <a:r>
              <a:rPr lang="it-IT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libri</a:t>
            </a:r>
          </a:p>
          <a:p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it-IT" sz="2800" dirty="0">
                <a:latin typeface="AR CENA" panose="02000000000000000000" pitchFamily="2" charset="0"/>
              </a:rPr>
              <a:t>libri liquidi </a:t>
            </a:r>
          </a:p>
          <a:p>
            <a:pPr marL="285750" indent="-285750">
              <a:buFontTx/>
              <a:buChar char="-"/>
            </a:pPr>
            <a:r>
              <a:rPr lang="it-IT" sz="2800" dirty="0">
                <a:latin typeface="AR CENA" panose="02000000000000000000" pitchFamily="2" charset="0"/>
              </a:rPr>
              <a:t>audiolibri (Biblioteca o </a:t>
            </a:r>
            <a:r>
              <a:rPr lang="it-IT" sz="2800" b="1" dirty="0" err="1">
                <a:latin typeface="AR CENA" panose="02000000000000000000" pitchFamily="2" charset="0"/>
              </a:rPr>
              <a:t>LiberLiber</a:t>
            </a:r>
            <a:r>
              <a:rPr lang="it-IT" sz="2800" dirty="0">
                <a:latin typeface="AR CENA" panose="02000000000000000000" pitchFamily="2" charset="0"/>
              </a:rPr>
              <a:t>) </a:t>
            </a:r>
          </a:p>
          <a:p>
            <a:endParaRPr lang="it-IT" sz="2800" dirty="0">
              <a:latin typeface="AR CENA" panose="02000000000000000000" pitchFamily="2" charset="0"/>
            </a:endParaRPr>
          </a:p>
          <a:p>
            <a:endParaRPr lang="it-IT" sz="2800" dirty="0">
              <a:latin typeface="AR CENA" panose="02000000000000000000" pitchFamily="2" charset="0"/>
            </a:endParaRPr>
          </a:p>
          <a:p>
            <a:pPr marL="285750" indent="-285750">
              <a:buFontTx/>
              <a:buChar char="-"/>
            </a:pPr>
            <a:endParaRPr lang="it-IT" sz="2800" dirty="0">
              <a:latin typeface="AR CENA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</a:rPr>
              <a:t>DSA-Disturbi Specifici dell’Apprendimento</a:t>
            </a:r>
            <a:r>
              <a:rPr lang="it-IT" sz="2800" dirty="0">
                <a:solidFill>
                  <a:schemeClr val="tx2">
                    <a:lumMod val="75000"/>
                  </a:schemeClr>
                </a:solidFill>
                <a:latin typeface="AR CENA" panose="02000000000000000000" pitchFamily="2" charset="0"/>
              </a:rPr>
              <a:t>: </a:t>
            </a:r>
            <a:r>
              <a:rPr lang="it-IT" sz="2800" dirty="0">
                <a:latin typeface="AR CENA" panose="02000000000000000000" pitchFamily="2" charset="0"/>
              </a:rPr>
              <a:t>possibilità di richiedere libri all’AID, per utilizzare </a:t>
            </a:r>
            <a:r>
              <a:rPr lang="it-IT" sz="2800" b="1" dirty="0" err="1">
                <a:latin typeface="AR CENA" panose="02000000000000000000" pitchFamily="2" charset="0"/>
              </a:rPr>
              <a:t>Leggixme</a:t>
            </a:r>
            <a:r>
              <a:rPr lang="it-IT" sz="2800" b="1" dirty="0">
                <a:latin typeface="AR CENA" panose="02000000000000000000" pitchFamily="2" charset="0"/>
              </a:rPr>
              <a:t> </a:t>
            </a:r>
            <a:r>
              <a:rPr lang="it-IT" sz="2800" dirty="0">
                <a:latin typeface="AR CENA" panose="02000000000000000000" pitchFamily="2" charset="0"/>
              </a:rPr>
              <a:t>e accedere al </a:t>
            </a:r>
            <a:r>
              <a:rPr lang="it-IT" sz="2800" b="1" dirty="0">
                <a:latin typeface="AR CENA" panose="02000000000000000000" pitchFamily="2" charset="0"/>
              </a:rPr>
              <a:t>Libro Parlato Lions </a:t>
            </a:r>
          </a:p>
          <a:p>
            <a:pPr marL="285750" indent="-285750">
              <a:buFontTx/>
              <a:buChar char="-"/>
            </a:pPr>
            <a:endParaRPr lang="it-IT" sz="2000" dirty="0"/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pic>
        <p:nvPicPr>
          <p:cNvPr id="2052" name="Picture 4" descr="Risultati immagini per liberliber">
            <a:extLst>
              <a:ext uri="{FF2B5EF4-FFF2-40B4-BE49-F238E27FC236}">
                <a16:creationId xmlns="" xmlns:a16="http://schemas.microsoft.com/office/drawing/2014/main" id="{CEF038A6-85DF-4931-A6AF-DB00FB2FB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489" y="804397"/>
            <a:ext cx="1898326" cy="15779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magine correlata">
            <a:extLst>
              <a:ext uri="{FF2B5EF4-FFF2-40B4-BE49-F238E27FC236}">
                <a16:creationId xmlns="" xmlns:a16="http://schemas.microsoft.com/office/drawing/2014/main" id="{6BE0A331-E2CB-4411-A0D8-2AE694E78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77" y="4537347"/>
            <a:ext cx="2028197" cy="20281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7B4F2231-0E45-45FE-B00A-D23CB22385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2" t="6364" r="3264"/>
          <a:stretch/>
        </p:blipFill>
        <p:spPr>
          <a:xfrm>
            <a:off x="8292692" y="5461340"/>
            <a:ext cx="2914650" cy="11037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17100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8F75E5A-7D47-472E-83DE-3EC95A29D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646854" cy="1596177"/>
          </a:xfrm>
        </p:spPr>
        <p:txBody>
          <a:bodyPr>
            <a:normAutofit/>
          </a:bodyPr>
          <a:lstStyle/>
          <a:p>
            <a:r>
              <a:rPr lang="it-IT" sz="4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Se la difficoltà è nella </a:t>
            </a:r>
            <a:r>
              <a:rPr lang="it-I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COMPRENSIONE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E76516EE-B25C-41B7-AC50-81270E5458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31339" y="1988269"/>
            <a:ext cx="10363826" cy="4164337"/>
          </a:xfrm>
        </p:spPr>
        <p:txBody>
          <a:bodyPr/>
          <a:lstStyle/>
          <a:p>
            <a:pPr>
              <a:buNone/>
            </a:pPr>
            <a:r>
              <a:rPr lang="it-IT" dirty="0" err="1" smtClean="0"/>
              <a:t>COMPRENSIONE=</a:t>
            </a:r>
            <a:r>
              <a:rPr lang="it-IT" dirty="0" smtClean="0"/>
              <a:t> PROCESSO ATTIVO </a:t>
            </a:r>
            <a:r>
              <a:rPr lang="it-IT" dirty="0" err="1" smtClean="0"/>
              <a:t>DI</a:t>
            </a:r>
            <a:r>
              <a:rPr lang="it-IT" dirty="0" smtClean="0"/>
              <a:t> COSTRUZIONE DEL SIGNIFICATO DEL TESTO</a:t>
            </a:r>
          </a:p>
          <a:p>
            <a:pPr>
              <a:buNone/>
            </a:pPr>
            <a:r>
              <a:rPr lang="it-IT" dirty="0" smtClean="0"/>
              <a:t>					Informazioni presenti nel testo</a:t>
            </a:r>
          </a:p>
          <a:p>
            <a:pPr>
              <a:buNone/>
            </a:pPr>
            <a:r>
              <a:rPr lang="it-IT" dirty="0" smtClean="0"/>
              <a:t>				          Informazioni possedute dal lettore</a:t>
            </a:r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r>
              <a:rPr lang="it-IT" dirty="0" smtClean="0"/>
              <a:t>				       Apprendimento + processi cognitivi  (…)</a:t>
            </a:r>
          </a:p>
          <a:p>
            <a:pPr>
              <a:buNone/>
            </a:pPr>
            <a:r>
              <a:rPr lang="it-IT" dirty="0" smtClean="0"/>
              <a:t>                                        </a:t>
            </a:r>
          </a:p>
          <a:p>
            <a:pPr>
              <a:buNone/>
            </a:pPr>
            <a:r>
              <a:rPr lang="it-IT" dirty="0" smtClean="0"/>
              <a:t>                                             Memoria a lungo termine           attenzione</a:t>
            </a:r>
          </a:p>
          <a:p>
            <a:pPr>
              <a:buNone/>
            </a:pPr>
            <a:r>
              <a:rPr lang="it-IT" dirty="0" smtClean="0"/>
              <a:t>						              Memoria di lavoro</a:t>
            </a:r>
          </a:p>
          <a:p>
            <a:pPr>
              <a:buNone/>
            </a:pPr>
            <a:endParaRPr lang="it-IT" dirty="0"/>
          </a:p>
        </p:txBody>
      </p:sp>
      <p:cxnSp>
        <p:nvCxnSpPr>
          <p:cNvPr id="5" name="Connettore 2 4"/>
          <p:cNvCxnSpPr/>
          <p:nvPr/>
        </p:nvCxnSpPr>
        <p:spPr>
          <a:xfrm>
            <a:off x="6466114" y="2338251"/>
            <a:ext cx="0" cy="2090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roce 6"/>
          <p:cNvSpPr/>
          <p:nvPr/>
        </p:nvSpPr>
        <p:spPr>
          <a:xfrm rot="896327">
            <a:off x="8347818" y="2715447"/>
            <a:ext cx="470263" cy="42287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Parentesi graffa chiusa 7"/>
          <p:cNvSpPr/>
          <p:nvPr/>
        </p:nvSpPr>
        <p:spPr>
          <a:xfrm rot="5400000">
            <a:off x="6361611" y="2429693"/>
            <a:ext cx="339634" cy="227293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/>
          <p:cNvCxnSpPr/>
          <p:nvPr/>
        </p:nvCxnSpPr>
        <p:spPr>
          <a:xfrm flipH="1">
            <a:off x="6897189" y="4441371"/>
            <a:ext cx="418011" cy="4833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7916092" y="4415246"/>
            <a:ext cx="574766" cy="4833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7602583" y="4389120"/>
            <a:ext cx="26125" cy="10189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84119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E76516EE-B25C-41B7-AC50-81270E5458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31339" y="1988269"/>
            <a:ext cx="10363826" cy="416433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dirty="0" smtClean="0"/>
              <a:t>				</a:t>
            </a:r>
          </a:p>
          <a:p>
            <a:pPr>
              <a:buNone/>
            </a:pPr>
            <a:r>
              <a:rPr lang="it-IT" dirty="0" smtClean="0"/>
              <a:t>						</a:t>
            </a:r>
            <a:r>
              <a:rPr lang="it-IT" dirty="0" err="1" smtClean="0"/>
              <a:t>metacognizione</a:t>
            </a:r>
            <a:r>
              <a:rPr lang="it-IT" dirty="0" smtClean="0"/>
              <a:t>/</a:t>
            </a:r>
            <a:r>
              <a:rPr lang="it-IT" dirty="0" err="1" smtClean="0"/>
              <a:t>metacomprensione</a:t>
            </a:r>
            <a:endParaRPr lang="it-IT" dirty="0" smtClean="0"/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r>
              <a:rPr lang="it-IT" dirty="0" smtClean="0"/>
              <a:t>								Conoscenza</a:t>
            </a:r>
          </a:p>
          <a:p>
            <a:pPr>
              <a:buNone/>
            </a:pPr>
            <a:r>
              <a:rPr lang="it-IT" dirty="0" smtClean="0"/>
              <a:t>								Strategia flessibile</a:t>
            </a:r>
          </a:p>
          <a:p>
            <a:pPr>
              <a:buNone/>
            </a:pPr>
            <a:r>
              <a:rPr lang="it-IT" dirty="0" smtClean="0"/>
              <a:t>								controllo</a:t>
            </a:r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r>
              <a:rPr lang="it-IT" dirty="0" smtClean="0"/>
              <a:t>Motivazione/emozione</a:t>
            </a:r>
          </a:p>
        </p:txBody>
      </p:sp>
      <p:cxnSp>
        <p:nvCxnSpPr>
          <p:cNvPr id="13" name="Connettore 2 12"/>
          <p:cNvCxnSpPr/>
          <p:nvPr/>
        </p:nvCxnSpPr>
        <p:spPr>
          <a:xfrm>
            <a:off x="6429828" y="4209143"/>
            <a:ext cx="89988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6473371" y="4659086"/>
            <a:ext cx="914400" cy="145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6429829" y="3744686"/>
            <a:ext cx="870857" cy="145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e 18"/>
          <p:cNvSpPr/>
          <p:nvPr/>
        </p:nvSpPr>
        <p:spPr>
          <a:xfrm>
            <a:off x="5312227" y="2104572"/>
            <a:ext cx="5239657" cy="11756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928914" y="5109029"/>
            <a:ext cx="3381829" cy="1103085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Stella a 5 punte 22"/>
          <p:cNvSpPr/>
          <p:nvPr/>
        </p:nvSpPr>
        <p:spPr>
          <a:xfrm>
            <a:off x="348344" y="442685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Titolo 1">
            <a:extLst>
              <a:ext uri="{FF2B5EF4-FFF2-40B4-BE49-F238E27FC236}">
                <a16:creationId xmlns="" xmlns:a16="http://schemas.microsoft.com/office/drawing/2014/main" id="{C8F75E5A-7D47-472E-83DE-3EC95A29D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646854" cy="1596177"/>
          </a:xfrm>
        </p:spPr>
        <p:txBody>
          <a:bodyPr>
            <a:normAutofit/>
          </a:bodyPr>
          <a:lstStyle/>
          <a:p>
            <a:r>
              <a:rPr lang="it-IT" sz="4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Se la difficoltà è nella </a:t>
            </a:r>
            <a:r>
              <a:rPr lang="it-I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COMPRENSIONE</a:t>
            </a:r>
          </a:p>
        </p:txBody>
      </p:sp>
    </p:spTree>
    <p:extLst>
      <p:ext uri="{BB962C8B-B14F-4D97-AF65-F5344CB8AC3E}">
        <p14:creationId xmlns="" xmlns:p14="http://schemas.microsoft.com/office/powerpoint/2010/main" val="2984119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4B808B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B689D28A-B473-4B89-9C89-911C2EB817A1}"/>
              </a:ext>
            </a:extLst>
          </p:cNvPr>
          <p:cNvSpPr txBox="1"/>
          <p:nvPr/>
        </p:nvSpPr>
        <p:spPr>
          <a:xfrm>
            <a:off x="2299855" y="1300785"/>
            <a:ext cx="7329054" cy="425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="" xmlns:a16="http://schemas.microsoft.com/office/drawing/2014/main" id="{753A7756-4331-47F5-AD3D-88A76F47B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757" y="220730"/>
            <a:ext cx="7799757" cy="6331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7032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4B808B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5B906A4-6232-451E-B166-53159BCCA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3957014"/>
          </a:xfrm>
        </p:spPr>
        <p:txBody>
          <a:bodyPr>
            <a:noAutofit/>
          </a:bodyPr>
          <a:lstStyle/>
          <a:p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/>
              <a:t/>
            </a:r>
            <a:br>
              <a:rPr lang="it-IT" sz="2000" dirty="0"/>
            </a:br>
            <a:endParaRPr lang="it-IT" sz="2000" dirty="0"/>
          </a:p>
        </p:txBody>
      </p:sp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41E09E44-48D1-45F2-B2C3-7466331420EB}"/>
              </a:ext>
            </a:extLst>
          </p:cNvPr>
          <p:cNvSpPr txBox="1"/>
          <p:nvPr/>
        </p:nvSpPr>
        <p:spPr>
          <a:xfrm>
            <a:off x="2299855" y="1300785"/>
            <a:ext cx="7329054" cy="425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5C901C82-D3B6-4D2B-986C-E7235DD2D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006" y="613926"/>
            <a:ext cx="8824982" cy="3529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8C88C254-339D-40BB-B7C0-5916B0991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006" y="3447564"/>
            <a:ext cx="8909391" cy="2969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Silvia\AppData\Local\Microsoft\Windows\Temporary Internet Files\Content.IE5\9TLE5476\MC900324466[1].wmf">
            <a:extLst>
              <a:ext uri="{FF2B5EF4-FFF2-40B4-BE49-F238E27FC236}">
                <a16:creationId xmlns="" xmlns:a16="http://schemas.microsoft.com/office/drawing/2014/main" id="{869E8BA5-3A4B-4640-9A8B-DFD8A4241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07651" y="613926"/>
            <a:ext cx="1017186" cy="1512095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83847501-10DE-49F0-88F0-04AD87BBA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724" y="2572654"/>
            <a:ext cx="1701863" cy="103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4516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4B808B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5B906A4-6232-451E-B166-53159BCCA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3957014"/>
          </a:xfrm>
        </p:spPr>
        <p:txBody>
          <a:bodyPr>
            <a:noAutofit/>
          </a:bodyPr>
          <a:lstStyle/>
          <a:p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/>
              <a:t/>
            </a:r>
            <a:br>
              <a:rPr lang="it-IT" sz="2000" dirty="0"/>
            </a:br>
            <a:endParaRPr lang="it-IT" sz="2000" dirty="0"/>
          </a:p>
        </p:txBody>
      </p: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AD0E463A-38AF-43EE-9384-EB6605B74893}"/>
              </a:ext>
            </a:extLst>
          </p:cNvPr>
          <p:cNvSpPr txBox="1"/>
          <p:nvPr/>
        </p:nvSpPr>
        <p:spPr>
          <a:xfrm>
            <a:off x="4213833" y="859447"/>
            <a:ext cx="732905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Comprensione del testo:</a:t>
            </a:r>
          </a:p>
          <a:p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it-IT" sz="2400" b="1" dirty="0">
                <a:latin typeface="AR CENA" panose="02000000000000000000" pitchFamily="2" charset="0"/>
              </a:rPr>
              <a:t>anticipazione del testo </a:t>
            </a:r>
          </a:p>
          <a:p>
            <a:pPr marL="285750" indent="-285750">
              <a:buFontTx/>
              <a:buChar char="-"/>
            </a:pPr>
            <a:endParaRPr lang="it-IT" sz="2400" dirty="0">
              <a:latin typeface="AR CENA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it-IT" sz="2400" dirty="0">
                <a:latin typeface="AR CENA" panose="02000000000000000000" pitchFamily="2" charset="0"/>
              </a:rPr>
              <a:t>collegamenti con </a:t>
            </a:r>
            <a:r>
              <a:rPr lang="it-IT" sz="2400" b="1" dirty="0">
                <a:latin typeface="AR CENA" panose="02000000000000000000" pitchFamily="2" charset="0"/>
              </a:rPr>
              <a:t>conoscenze pregresse o con nuove esperienze</a:t>
            </a:r>
          </a:p>
          <a:p>
            <a:pPr marL="285750" indent="-285750">
              <a:buFontTx/>
              <a:buChar char="-"/>
            </a:pPr>
            <a:endParaRPr lang="it-IT" sz="2400" dirty="0">
              <a:latin typeface="AR CENA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it-IT" sz="2400" b="1" dirty="0">
                <a:latin typeface="AR CENA" panose="02000000000000000000" pitchFamily="2" charset="0"/>
              </a:rPr>
              <a:t>favorire stili alternativi di apprendimento</a:t>
            </a:r>
            <a:r>
              <a:rPr lang="it-IT" sz="2400" dirty="0">
                <a:latin typeface="AR CENA" panose="02000000000000000000" pitchFamily="2" charset="0"/>
              </a:rPr>
              <a:t>: video Treccani, film, cartoni animati, documentari, ecc.  </a:t>
            </a:r>
          </a:p>
          <a:p>
            <a:pPr marL="285750" indent="-285750">
              <a:buFontTx/>
              <a:buChar char="-"/>
            </a:pPr>
            <a:endParaRPr lang="it-IT" sz="2400" dirty="0">
              <a:latin typeface="AR CENA" panose="02000000000000000000" pitchFamily="2" charset="0"/>
            </a:endParaRPr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FCFA27A7-DF4B-47D7-8E14-38417759A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51758"/>
            <a:ext cx="4267200" cy="2406241"/>
          </a:xfrm>
          <a:prstGeom prst="rect">
            <a:avLst/>
          </a:prstGeom>
        </p:spPr>
      </p:pic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31549" y="2336574"/>
          <a:ext cx="4052887" cy="488950"/>
        </p:xfrm>
        <a:graphic>
          <a:graphicData uri="http://schemas.openxmlformats.org/presentationml/2006/ole">
            <p:oleObj spid="_x0000_s1027" name="Oggetto shell Packager" showAsIcon="1" r:id="rId4" imgW="4052520" imgH="488520" progId="Package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899012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8F75E5A-7D47-472E-83DE-3EC95A29D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Se la difficoltà è nella MEMORIZZAZIONE</a:t>
            </a:r>
            <a:endParaRPr lang="it-IT" sz="4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E76516EE-B25C-41B7-AC50-81270E54584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None/>
            </a:pPr>
            <a:endParaRPr lang="it-IT" dirty="0" smtClean="0"/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r>
              <a:rPr lang="it-IT" dirty="0" smtClean="0"/>
              <a:t>MEMORIA A LUNGO TERMINE</a:t>
            </a:r>
          </a:p>
          <a:p>
            <a:pPr>
              <a:buNone/>
            </a:pPr>
            <a:r>
              <a:rPr lang="it-IT" dirty="0" smtClean="0"/>
              <a:t>MEMORIA A BREVE TERMINE</a:t>
            </a:r>
          </a:p>
          <a:p>
            <a:pPr>
              <a:buNone/>
            </a:pPr>
            <a:r>
              <a:rPr lang="it-IT" dirty="0" smtClean="0"/>
              <a:t>MEMORIA </a:t>
            </a:r>
            <a:r>
              <a:rPr lang="it-IT" dirty="0" err="1" smtClean="0"/>
              <a:t>DI</a:t>
            </a:r>
            <a:r>
              <a:rPr lang="it-IT" dirty="0" smtClean="0"/>
              <a:t> LAVORO (WORKING MEMORY)</a:t>
            </a:r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endParaRPr lang="it-IT" dirty="0"/>
          </a:p>
        </p:txBody>
      </p:sp>
      <p:pic>
        <p:nvPicPr>
          <p:cNvPr id="4" name="Immagine 3" descr="thNJ9QXN9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988" y="2574017"/>
            <a:ext cx="3435941" cy="33647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8627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4B808B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5B906A4-6232-451E-B166-53159BCCA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3957014"/>
          </a:xfrm>
        </p:spPr>
        <p:txBody>
          <a:bodyPr>
            <a:noAutofit/>
          </a:bodyPr>
          <a:lstStyle/>
          <a:p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/>
              <a:t/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C8CF58AD-8F98-4F93-A3E0-4F1C7E2E6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31" y="334900"/>
            <a:ext cx="9813387" cy="652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215755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4B808B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5B906A4-6232-451E-B166-53159BCCA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3957014"/>
          </a:xfrm>
        </p:spPr>
        <p:txBody>
          <a:bodyPr>
            <a:noAutofit/>
          </a:bodyPr>
          <a:lstStyle/>
          <a:p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/>
              <a:t/>
            </a:r>
            <a:br>
              <a:rPr lang="it-IT" sz="2000" dirty="0"/>
            </a:br>
            <a:endParaRPr lang="it-IT" sz="2000" dirty="0"/>
          </a:p>
        </p:txBody>
      </p:sp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7AC5213C-DB83-466B-8E94-54C5FB8FEC47}"/>
              </a:ext>
            </a:extLst>
          </p:cNvPr>
          <p:cNvSpPr txBox="1"/>
          <p:nvPr/>
        </p:nvSpPr>
        <p:spPr>
          <a:xfrm>
            <a:off x="2299855" y="1300785"/>
            <a:ext cx="73290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Aguzzate la fantasia… </a:t>
            </a:r>
          </a:p>
          <a:p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it-IT" sz="2400" dirty="0"/>
              <a:t>creare ritmi, filastrocche, canzoni</a:t>
            </a:r>
          </a:p>
          <a:p>
            <a:endParaRPr lang="it-IT" sz="2400" dirty="0"/>
          </a:p>
          <a:p>
            <a:pPr marL="285750" indent="-285750">
              <a:buFontTx/>
              <a:buChar char="-"/>
            </a:pPr>
            <a:r>
              <a:rPr lang="it-IT" sz="2400" dirty="0"/>
              <a:t>cercare assonanze o parole simili o l’origine della parola da apprendere</a:t>
            </a:r>
          </a:p>
          <a:p>
            <a:pPr marL="285750" indent="-285750">
              <a:buFontTx/>
              <a:buChar char="-"/>
            </a:pPr>
            <a:endParaRPr lang="it-IT" sz="2400" dirty="0"/>
          </a:p>
          <a:p>
            <a:pPr marL="285750" indent="-285750">
              <a:buFontTx/>
              <a:buChar char="-"/>
            </a:pPr>
            <a:r>
              <a:rPr lang="it-IT" sz="2400" dirty="0"/>
              <a:t>trovare aspetti interessanti o divertenti del personaggio storico da studiare, o delle somiglianze con una persona da voi conosciuta </a:t>
            </a:r>
          </a:p>
        </p:txBody>
      </p:sp>
    </p:spTree>
    <p:extLst>
      <p:ext uri="{BB962C8B-B14F-4D97-AF65-F5344CB8AC3E}">
        <p14:creationId xmlns="" xmlns:p14="http://schemas.microsoft.com/office/powerpoint/2010/main" val="3438088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4B808B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5B906A4-6232-451E-B166-53159BCCA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3957014"/>
          </a:xfrm>
        </p:spPr>
        <p:txBody>
          <a:bodyPr>
            <a:noAutofit/>
          </a:bodyPr>
          <a:lstStyle/>
          <a:p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/>
              <a:t/>
            </a:r>
            <a:br>
              <a:rPr lang="it-IT" sz="2000" dirty="0"/>
            </a:br>
            <a:endParaRPr lang="it-IT" sz="2000" dirty="0"/>
          </a:p>
        </p:txBody>
      </p:sp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FDA8AF30-F202-4639-A396-DAC14463F13D}"/>
              </a:ext>
            </a:extLst>
          </p:cNvPr>
          <p:cNvSpPr txBox="1"/>
          <p:nvPr/>
        </p:nvSpPr>
        <p:spPr>
          <a:xfrm>
            <a:off x="1968533" y="832468"/>
            <a:ext cx="825493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imparare liste di parole o liste di concetti: </a:t>
            </a:r>
          </a:p>
          <a:p>
            <a:endParaRPr lang="it-IT" b="1" dirty="0"/>
          </a:p>
          <a:p>
            <a:r>
              <a:rPr lang="it-IT" b="1" dirty="0"/>
              <a:t>Tecnica dei loci</a:t>
            </a:r>
          </a:p>
          <a:p>
            <a:pPr marL="285750" indent="-285750">
              <a:buFontTx/>
              <a:buChar char="-"/>
            </a:pPr>
            <a:r>
              <a:rPr lang="it-IT" dirty="0"/>
              <a:t>pensare ad un luogo o un itinerario che si può visualizzare molto chiaramente con chiari punti di riferimento e associare ad ognuno di questi un’informazioni da memorizzare</a:t>
            </a:r>
          </a:p>
          <a:p>
            <a:endParaRPr lang="it-IT" dirty="0"/>
          </a:p>
          <a:p>
            <a:r>
              <a:rPr lang="it-IT" b="1" dirty="0"/>
              <a:t>Approccio semantico </a:t>
            </a:r>
          </a:p>
          <a:p>
            <a:pPr marL="285750" indent="-285750">
              <a:buFontTx/>
              <a:buChar char="-"/>
            </a:pPr>
            <a:r>
              <a:rPr lang="it-IT" dirty="0"/>
              <a:t>creare una storia che colleghi tra loro i vari termini da ricordare</a:t>
            </a:r>
          </a:p>
          <a:p>
            <a:endParaRPr lang="it-IT" dirty="0"/>
          </a:p>
          <a:p>
            <a:r>
              <a:rPr lang="it-IT" b="1" dirty="0"/>
              <a:t>Approccio fonemico </a:t>
            </a:r>
          </a:p>
          <a:p>
            <a:pPr marL="285750" indent="-285750">
              <a:buFontTx/>
              <a:buChar char="-"/>
            </a:pPr>
            <a:r>
              <a:rPr lang="it-IT" dirty="0"/>
              <a:t>ricordare i termini mediante acronimi, in ordine alfabetico, ecc. </a:t>
            </a:r>
          </a:p>
          <a:p>
            <a:endParaRPr lang="it-IT" dirty="0"/>
          </a:p>
          <a:p>
            <a:r>
              <a:rPr lang="it-IT" b="1" dirty="0"/>
              <a:t>Approccio dell’assurdo</a:t>
            </a:r>
          </a:p>
          <a:p>
            <a:pPr marL="285750" indent="-285750">
              <a:buFontTx/>
              <a:buChar char="-"/>
            </a:pPr>
            <a:r>
              <a:rPr lang="it-IT" dirty="0"/>
              <a:t>funziona molto bene con oggetti concreti: immaginarli in varie posizioni nella stanza in maniera più buffa e inusuale possibile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3271823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5B906A4-6232-451E-B166-53159BCCA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3957014"/>
          </a:xfrm>
        </p:spPr>
        <p:txBody>
          <a:bodyPr>
            <a:noAutofit/>
          </a:bodyPr>
          <a:lstStyle/>
          <a:p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/>
              <a:t/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2806" y="3548971"/>
            <a:ext cx="2654945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7135" y="406449"/>
            <a:ext cx="6080351" cy="6122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 descr="man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297" y="927452"/>
            <a:ext cx="3635987" cy="24253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28540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8F75E5A-7D47-472E-83DE-3EC95A29D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83" y="406400"/>
            <a:ext cx="10364451" cy="1596177"/>
          </a:xfrm>
        </p:spPr>
        <p:txBody>
          <a:bodyPr>
            <a:normAutofit/>
          </a:bodyPr>
          <a:lstStyle/>
          <a:p>
            <a:pPr algn="l"/>
            <a:r>
              <a:rPr lang="it-IT" sz="2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Il rapporto tra il voto e la motivazione scolastica</a:t>
            </a:r>
            <a:r>
              <a:rPr lang="it-IT" sz="20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it-IT" sz="20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it-IT" sz="20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it-IT" sz="20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it-IT" sz="20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il voto vissuto come valutazione del sé</a:t>
            </a:r>
            <a:br>
              <a:rPr lang="it-IT" sz="20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it-IT" sz="20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il voto stabilisce quanto sono brava/o</a:t>
            </a:r>
            <a:br>
              <a:rPr lang="it-IT" sz="20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it-IT" sz="20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il voto come attribuzione esterna/interna</a:t>
            </a:r>
            <a:endParaRPr lang="it-IT" sz="20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Segnaposto contenuto 3" descr="young-girl-reading-on-train_925x.jpg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636000" y="1"/>
            <a:ext cx="3556000" cy="2371948"/>
          </a:xfrm>
        </p:spPr>
      </p:pic>
      <p:sp>
        <p:nvSpPr>
          <p:cNvPr id="7" name="Simbolo &quot;divieto&quot; 6"/>
          <p:cNvSpPr/>
          <p:nvPr/>
        </p:nvSpPr>
        <p:spPr>
          <a:xfrm>
            <a:off x="1161143" y="1146627"/>
            <a:ext cx="537028" cy="551543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Parentesi graffa chiusa 7"/>
          <p:cNvSpPr/>
          <p:nvPr/>
        </p:nvSpPr>
        <p:spPr>
          <a:xfrm rot="5400000">
            <a:off x="3323772" y="-457200"/>
            <a:ext cx="754743" cy="5341260"/>
          </a:xfrm>
          <a:prstGeom prst="rightBrace">
            <a:avLst>
              <a:gd name="adj1" fmla="val 8333"/>
              <a:gd name="adj2" fmla="val 5246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1016001" y="2583542"/>
            <a:ext cx="98088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 motivazione personale non dipende solo dal voto, ma anche dalle nostre attribuzioni alla valutazione </a:t>
            </a:r>
          </a:p>
          <a:p>
            <a:r>
              <a:rPr lang="it-IT" dirty="0" smtClean="0"/>
              <a:t>Come ti senti?</a:t>
            </a:r>
          </a:p>
          <a:p>
            <a:r>
              <a:rPr lang="it-IT" dirty="0" smtClean="0"/>
              <a:t>Cosa ne pensi?</a:t>
            </a:r>
          </a:p>
          <a:p>
            <a:r>
              <a:rPr lang="it-IT" dirty="0" smtClean="0"/>
              <a:t>Sei soddisfatto?</a:t>
            </a:r>
          </a:p>
          <a:p>
            <a:r>
              <a:rPr lang="it-IT" dirty="0" smtClean="0"/>
              <a:t>Hai provato in questo modo?</a:t>
            </a:r>
          </a:p>
          <a:p>
            <a:r>
              <a:rPr lang="it-IT" dirty="0" smtClean="0"/>
              <a:t>Che alternative avevi?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597701" y="3207657"/>
            <a:ext cx="7337651" cy="1477328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Stimolare la motivazione scolastica non è solo una questione strumentale e </a:t>
            </a:r>
          </a:p>
          <a:p>
            <a:pPr algn="ctr"/>
            <a:r>
              <a:rPr lang="it-IT" dirty="0" smtClean="0"/>
              <a:t>scolastica, ma dipende anche dal grado di autostima, senso di riuscita, </a:t>
            </a:r>
          </a:p>
          <a:p>
            <a:pPr algn="ctr"/>
            <a:r>
              <a:rPr lang="it-IT" dirty="0" smtClean="0"/>
              <a:t>ambizione e giudizio di sé </a:t>
            </a:r>
          </a:p>
          <a:p>
            <a:pPr algn="ctr"/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PERSONALE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Distinguere ciò che è vostro e ciò che è dei vostri figli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103086" y="4898019"/>
            <a:ext cx="9971314" cy="175432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Per stimolare la motivazione è necessario lavorare sulla parte emotiva, e non solo scolastica!</a:t>
            </a:r>
          </a:p>
          <a:p>
            <a:pPr algn="ctr"/>
            <a:r>
              <a:rPr lang="it-IT" dirty="0" smtClean="0"/>
              <a:t>Consapevolezza</a:t>
            </a:r>
          </a:p>
          <a:p>
            <a:pPr algn="ctr"/>
            <a:r>
              <a:rPr lang="it-IT" dirty="0" smtClean="0"/>
              <a:t>Autonomia</a:t>
            </a:r>
          </a:p>
          <a:p>
            <a:pPr algn="ctr"/>
            <a:r>
              <a:rPr lang="it-IT" dirty="0" smtClean="0"/>
              <a:t>Gestione delle fatiche/Confronto</a:t>
            </a:r>
          </a:p>
          <a:p>
            <a:pPr algn="ctr"/>
            <a:r>
              <a:rPr lang="it-IT" dirty="0" smtClean="0"/>
              <a:t>Responsabilità</a:t>
            </a:r>
          </a:p>
          <a:p>
            <a:pPr algn="ctr"/>
            <a:r>
              <a:rPr lang="it-IT" dirty="0" smtClean="0"/>
              <a:t>Flessibilità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420950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8F75E5A-7D47-472E-83DE-3EC95A29D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98" y="0"/>
            <a:ext cx="10364451" cy="1596177"/>
          </a:xfrm>
        </p:spPr>
        <p:txBody>
          <a:bodyPr>
            <a:normAutofit/>
          </a:bodyPr>
          <a:lstStyle/>
          <a:p>
            <a:r>
              <a:rPr lang="it-I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Conclusioni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E76516EE-B25C-41B7-AC50-81270E5458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0711" y="1256750"/>
            <a:ext cx="10363826" cy="3424107"/>
          </a:xfrm>
        </p:spPr>
        <p:txBody>
          <a:bodyPr>
            <a:normAutofit/>
          </a:bodyPr>
          <a:lstStyle/>
          <a:p>
            <a:r>
              <a:rPr lang="it-IT" dirty="0" smtClean="0"/>
              <a:t>Benessere</a:t>
            </a:r>
          </a:p>
          <a:p>
            <a:r>
              <a:rPr lang="it-IT" dirty="0" smtClean="0"/>
              <a:t>Accordo in famiglia</a:t>
            </a:r>
          </a:p>
          <a:p>
            <a:r>
              <a:rPr lang="it-IT" dirty="0" smtClean="0"/>
              <a:t>Accordo scuola/famiglia</a:t>
            </a:r>
          </a:p>
          <a:p>
            <a:r>
              <a:rPr lang="it-IT" dirty="0" smtClean="0"/>
              <a:t>Motivazione adeguata all’impegno e al risultato</a:t>
            </a:r>
          </a:p>
          <a:p>
            <a:endParaRPr lang="it-IT" dirty="0" smtClean="0"/>
          </a:p>
          <a:p>
            <a:pPr algn="ctr">
              <a:buNone/>
            </a:pPr>
            <a:r>
              <a:rPr lang="it-IT" dirty="0" smtClean="0"/>
              <a:t>… indipendentemente che siano DSA, Bes, ADHD, agitati, disattenti, emotivi, vivaci, musoni, biondi o con gli occhi </a:t>
            </a:r>
            <a:r>
              <a:rPr lang="it-IT" dirty="0" err="1" smtClean="0"/>
              <a:t>marroni…etc</a:t>
            </a:r>
            <a:r>
              <a:rPr lang="it-IT" dirty="0" smtClean="0"/>
              <a:t> </a:t>
            </a:r>
            <a:r>
              <a:rPr lang="it-IT" dirty="0" err="1" smtClean="0"/>
              <a:t>etc</a:t>
            </a:r>
            <a:r>
              <a:rPr lang="it-IT" dirty="0" smtClean="0"/>
              <a:t> </a:t>
            </a:r>
            <a:r>
              <a:rPr lang="it-IT" dirty="0" err="1" smtClean="0"/>
              <a:t>etc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22514" y="5238205"/>
            <a:ext cx="4271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Dott.ssa Alessandra Pernici, Psicologa </a:t>
            </a:r>
          </a:p>
          <a:p>
            <a:r>
              <a:rPr lang="it-IT" sz="2000" dirty="0" smtClean="0"/>
              <a:t>Tel. </a:t>
            </a:r>
            <a:r>
              <a:rPr lang="it-IT" b="1" dirty="0" smtClean="0"/>
              <a:t> </a:t>
            </a:r>
            <a:r>
              <a:rPr lang="it-IT" b="1" dirty="0" smtClean="0">
                <a:latin typeface="AR BLANCA"/>
              </a:rPr>
              <a:t>338.7465996</a:t>
            </a:r>
            <a:endParaRPr lang="it-IT" b="1" dirty="0">
              <a:latin typeface="AR BLANCA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932021" y="5233851"/>
            <a:ext cx="4271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 smtClean="0"/>
              <a:t>Dott.ssa Alice Bellini, Logopedista</a:t>
            </a:r>
          </a:p>
          <a:p>
            <a:pPr algn="r"/>
            <a:r>
              <a:rPr lang="it-IT" sz="2000" dirty="0" smtClean="0"/>
              <a:t>Tel.  </a:t>
            </a:r>
            <a:r>
              <a:rPr lang="it-IT" b="1" dirty="0" smtClean="0">
                <a:latin typeface="AR BLANCA"/>
              </a:rPr>
              <a:t>393.4024458</a:t>
            </a:r>
            <a:endParaRPr lang="it-IT" b="1" dirty="0">
              <a:latin typeface="AR BLANCA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34708" y="5417104"/>
            <a:ext cx="1228950" cy="120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20950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6690" y="1344231"/>
            <a:ext cx="10364451" cy="1596177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Grazie per la vostra attenzione!</a:t>
            </a:r>
            <a:b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grazie al comitato </a:t>
            </a:r>
            <a:r>
              <a:rPr lang="it-IT" smtClean="0"/>
              <a:t>genitori </a:t>
            </a:r>
            <a:br>
              <a:rPr lang="it-IT" smtClean="0"/>
            </a:br>
            <a:r>
              <a:rPr lang="it-IT" smtClean="0"/>
              <a:t>e alla </a:t>
            </a:r>
            <a:r>
              <a:rPr lang="it-IT" dirty="0" smtClean="0"/>
              <a:t>prof.ssa </a:t>
            </a:r>
            <a:r>
              <a:rPr lang="it-IT" dirty="0" err="1" smtClean="0"/>
              <a:t>pedrinoni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smtClean="0"/>
              <a:t>per questa splendida occasione di incontro e confronto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>
                <a:solidFill>
                  <a:schemeClr val="accent5">
                    <a:lumMod val="75000"/>
                  </a:schemeClr>
                </a:solidFill>
              </a:rPr>
              <a:t>buona scuola a tutti i vostri figli!</a:t>
            </a:r>
            <a:br>
              <a:rPr lang="it-IT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Alessandra e alice</a:t>
            </a:r>
            <a:endParaRPr lang="it-IT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4B808B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5B906A4-6232-451E-B166-53159BCCA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3957014"/>
          </a:xfrm>
        </p:spPr>
        <p:txBody>
          <a:bodyPr>
            <a:noAutofit/>
          </a:bodyPr>
          <a:lstStyle/>
          <a:p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/>
              <a:t/>
            </a:r>
            <a:br>
              <a:rPr lang="it-IT" sz="2000" dirty="0"/>
            </a:br>
            <a:endParaRPr lang="it-IT" sz="20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323804" y="1332411"/>
            <a:ext cx="6493701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Nell’attività di studio entra in gioco la quasi</a:t>
            </a:r>
          </a:p>
          <a:p>
            <a:pPr algn="ctr"/>
            <a:r>
              <a:rPr lang="it-IT" sz="2800" dirty="0" smtClean="0"/>
              <a:t>totalità delle componenti che caratterizzano</a:t>
            </a:r>
          </a:p>
          <a:p>
            <a:pPr algn="ctr"/>
            <a:r>
              <a:rPr lang="it-IT" sz="2800" dirty="0" smtClean="0"/>
              <a:t>la persona umana: </a:t>
            </a:r>
          </a:p>
          <a:p>
            <a:pPr algn="ctr"/>
            <a:r>
              <a:rPr lang="it-IT" sz="3200" b="1" dirty="0" smtClean="0"/>
              <a:t>Razionalità</a:t>
            </a:r>
          </a:p>
          <a:p>
            <a:pPr algn="ctr"/>
            <a:r>
              <a:rPr lang="it-IT" sz="3200" b="1" dirty="0" smtClean="0"/>
              <a:t>Strategicità</a:t>
            </a:r>
          </a:p>
          <a:p>
            <a:pPr algn="ctr"/>
            <a:r>
              <a:rPr lang="it-IT" sz="3200" b="1" dirty="0" smtClean="0"/>
              <a:t>Volontà</a:t>
            </a:r>
          </a:p>
          <a:p>
            <a:pPr algn="ctr"/>
            <a:r>
              <a:rPr lang="it-IT" sz="3200" b="1" dirty="0" smtClean="0"/>
              <a:t>Credenze</a:t>
            </a:r>
          </a:p>
          <a:p>
            <a:pPr algn="ctr"/>
            <a:r>
              <a:rPr lang="it-IT" sz="3200" b="1" dirty="0" smtClean="0"/>
              <a:t>Motivazione</a:t>
            </a:r>
          </a:p>
          <a:p>
            <a:pPr algn="ctr"/>
            <a:r>
              <a:rPr lang="it-IT" sz="3200" b="1" dirty="0" smtClean="0"/>
              <a:t>Valori ed emozioni</a:t>
            </a:r>
          </a:p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6" name="Immagine 5" descr="thK98F5F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76" y="1266142"/>
            <a:ext cx="3591764" cy="45250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28540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4B808B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MAPPA-940x5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575" y="483326"/>
            <a:ext cx="4041644" cy="299139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B7F5E78E-ABBF-4C6D-AD60-51D924C53B9B}"/>
              </a:ext>
            </a:extLst>
          </p:cNvPr>
          <p:cNvSpPr txBox="1"/>
          <p:nvPr/>
        </p:nvSpPr>
        <p:spPr>
          <a:xfrm>
            <a:off x="2299855" y="1300785"/>
            <a:ext cx="7329054" cy="425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240971" y="1763486"/>
            <a:ext cx="4507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STUDIO</a:t>
            </a:r>
            <a:r>
              <a:rPr lang="it-IT" dirty="0" smtClean="0"/>
              <a:t> non è sinonimo di </a:t>
            </a:r>
            <a:r>
              <a:rPr lang="it-IT" sz="2000" dirty="0" smtClean="0"/>
              <a:t>APPRENDIMENTO</a:t>
            </a:r>
            <a:endParaRPr lang="it-IT" sz="2000" dirty="0"/>
          </a:p>
        </p:txBody>
      </p:sp>
      <p:sp>
        <p:nvSpPr>
          <p:cNvPr id="7" name="Titolo 6"/>
          <p:cNvSpPr>
            <a:spLocks noGrp="1"/>
          </p:cNvSpPr>
          <p:nvPr>
            <p:ph type="ctrTitle"/>
          </p:nvPr>
        </p:nvSpPr>
        <p:spPr>
          <a:xfrm>
            <a:off x="1346062" y="2737700"/>
            <a:ext cx="8689976" cy="632518"/>
          </a:xfrm>
        </p:spPr>
        <p:txBody>
          <a:bodyPr>
            <a:noAutofit/>
          </a:bodyPr>
          <a:lstStyle/>
          <a:p>
            <a:pPr algn="l"/>
            <a:r>
              <a:rPr lang="it-IT" sz="1800" cap="none" dirty="0" smtClean="0"/>
              <a:t>particolare forma di apprendimento che ha come scopo </a:t>
            </a:r>
            <a:br>
              <a:rPr lang="it-IT" sz="1800" cap="none" dirty="0" smtClean="0"/>
            </a:br>
            <a:r>
              <a:rPr lang="it-IT" sz="1800" cap="none" dirty="0" smtClean="0"/>
              <a:t>quello di apprendere da un testo o da una lezione in modo</a:t>
            </a:r>
            <a:br>
              <a:rPr lang="it-IT" sz="1800" cap="none" dirty="0" smtClean="0"/>
            </a:br>
            <a:r>
              <a:rPr lang="it-IT" sz="1800" cap="none" dirty="0" smtClean="0"/>
              <a:t>intenzionale e </a:t>
            </a:r>
            <a:r>
              <a:rPr lang="it-IT" sz="1800" cap="none" dirty="0" err="1" smtClean="0"/>
              <a:t>autodiretto</a:t>
            </a:r>
            <a:r>
              <a:rPr lang="it-IT" sz="1800" cap="none" dirty="0" smtClean="0"/>
              <a:t> (Anderson, 1978) scegliendo </a:t>
            </a:r>
            <a:br>
              <a:rPr lang="it-IT" sz="1800" cap="none" dirty="0" smtClean="0"/>
            </a:br>
            <a:r>
              <a:rPr lang="it-IT" sz="1800" cap="none" dirty="0" smtClean="0"/>
              <a:t>obiettivi, tempi e strategie</a:t>
            </a:r>
            <a:endParaRPr lang="it-IT" sz="1800" cap="none" dirty="0"/>
          </a:p>
        </p:txBody>
      </p:sp>
      <p:cxnSp>
        <p:nvCxnSpPr>
          <p:cNvPr id="10" name="Connettore 2 9"/>
          <p:cNvCxnSpPr/>
          <p:nvPr/>
        </p:nvCxnSpPr>
        <p:spPr>
          <a:xfrm>
            <a:off x="1685109" y="2076994"/>
            <a:ext cx="0" cy="3396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1293223" y="3709852"/>
            <a:ext cx="96612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3 fasi:</a:t>
            </a:r>
          </a:p>
          <a:p>
            <a:pPr algn="ctr"/>
            <a:endParaRPr lang="it-IT" dirty="0" smtClean="0"/>
          </a:p>
          <a:p>
            <a:pPr algn="ctr">
              <a:buFontTx/>
              <a:buChar char="-"/>
            </a:pPr>
            <a:r>
              <a:rPr lang="it-IT" dirty="0" smtClean="0"/>
              <a:t>PRELETTURA, COMPRENSIONE ED ELABORAZIONE DEL TESTO</a:t>
            </a:r>
          </a:p>
          <a:p>
            <a:pPr algn="ctr">
              <a:buFontTx/>
              <a:buChar char="-"/>
            </a:pPr>
            <a:endParaRPr lang="it-IT" dirty="0" smtClean="0"/>
          </a:p>
          <a:p>
            <a:pPr algn="ctr">
              <a:buFontTx/>
              <a:buChar char="-"/>
            </a:pPr>
            <a:r>
              <a:rPr lang="it-IT" dirty="0" smtClean="0"/>
              <a:t>PIANIFICAZIONE DEL COMPITO, STRATEGIE  </a:t>
            </a:r>
            <a:r>
              <a:rPr lang="it-IT" dirty="0" err="1" smtClean="0"/>
              <a:t>DI</a:t>
            </a:r>
            <a:r>
              <a:rPr lang="it-IT" dirty="0" smtClean="0"/>
              <a:t> MEMORIZZAZIONE, PIANIFICAZIONE  DEL COMPITO, </a:t>
            </a:r>
          </a:p>
          <a:p>
            <a:pPr algn="ctr"/>
            <a:r>
              <a:rPr lang="it-IT" dirty="0" smtClean="0"/>
              <a:t>MONITORAGGIO E REVISIONE FINALE</a:t>
            </a:r>
          </a:p>
          <a:p>
            <a:pPr algn="ctr"/>
            <a:endParaRPr lang="it-IT" dirty="0" smtClean="0"/>
          </a:p>
          <a:p>
            <a:pPr algn="ctr"/>
            <a:r>
              <a:rPr lang="it-IT" dirty="0" smtClean="0"/>
              <a:t>-STRATEGIE </a:t>
            </a:r>
            <a:r>
              <a:rPr lang="it-IT" dirty="0" err="1" smtClean="0"/>
              <a:t>DI</a:t>
            </a:r>
            <a:r>
              <a:rPr lang="it-IT" dirty="0" smtClean="0"/>
              <a:t> RECUPERO DELL’INFORMAZIONE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701122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4B808B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5B906A4-6232-451E-B166-53159BCCA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3617822" cy="3957014"/>
          </a:xfrm>
        </p:spPr>
        <p:txBody>
          <a:bodyPr>
            <a:noAutofit/>
          </a:bodyPr>
          <a:lstStyle/>
          <a:p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/>
              <a:t/>
            </a:r>
            <a:br>
              <a:rPr lang="it-IT" sz="2000" dirty="0"/>
            </a:br>
            <a:endParaRPr lang="it-IT" sz="2000" dirty="0"/>
          </a:p>
        </p:txBody>
      </p:sp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E6B93AA3-CB70-499D-AE29-E30DA5BD9AC5}"/>
              </a:ext>
            </a:extLst>
          </p:cNvPr>
          <p:cNvSpPr txBox="1"/>
          <p:nvPr/>
        </p:nvSpPr>
        <p:spPr>
          <a:xfrm>
            <a:off x="2299855" y="1300785"/>
            <a:ext cx="7329054" cy="425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554479" y="888274"/>
            <a:ext cx="375686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STRATEGIE FUNZIONALI ALLO STUDIO</a:t>
            </a:r>
          </a:p>
          <a:p>
            <a:pPr algn="ctr"/>
            <a:endParaRPr lang="it-IT" dirty="0" smtClean="0"/>
          </a:p>
          <a:p>
            <a:pPr algn="ctr"/>
            <a:endParaRPr lang="it-IT" dirty="0" smtClean="0"/>
          </a:p>
          <a:p>
            <a:pPr algn="ctr"/>
            <a:r>
              <a:rPr lang="it-IT" dirty="0" smtClean="0"/>
              <a:t>UTILIZZO CONSAPEVOLE E FLESSIBILE</a:t>
            </a:r>
          </a:p>
          <a:p>
            <a:pPr algn="ctr"/>
            <a:endParaRPr lang="it-IT" dirty="0" smtClean="0"/>
          </a:p>
          <a:p>
            <a:pPr algn="ctr"/>
            <a:endParaRPr lang="it-IT" dirty="0" smtClean="0"/>
          </a:p>
          <a:p>
            <a:pPr algn="ctr"/>
            <a:r>
              <a:rPr lang="it-IT" dirty="0" smtClean="0"/>
              <a:t>OTTIMIZZAZIONE TEMPO E RISORSE</a:t>
            </a:r>
          </a:p>
          <a:p>
            <a:pPr algn="ctr"/>
            <a:endParaRPr lang="it-IT" dirty="0" smtClean="0"/>
          </a:p>
          <a:p>
            <a:pPr algn="ctr"/>
            <a:endParaRPr lang="it-IT" dirty="0" smtClean="0"/>
          </a:p>
          <a:p>
            <a:pPr algn="ctr"/>
            <a:endParaRPr lang="it-IT" dirty="0" smtClean="0"/>
          </a:p>
          <a:p>
            <a:pPr algn="ctr"/>
            <a:r>
              <a:rPr lang="it-IT" dirty="0" smtClean="0"/>
              <a:t>BUONI RISULTATI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5" name="Croce 4"/>
          <p:cNvSpPr/>
          <p:nvPr/>
        </p:nvSpPr>
        <p:spPr>
          <a:xfrm>
            <a:off x="3135084" y="1214846"/>
            <a:ext cx="404949" cy="43107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roce 5"/>
          <p:cNvSpPr/>
          <p:nvPr/>
        </p:nvSpPr>
        <p:spPr>
          <a:xfrm>
            <a:off x="3143794" y="2046514"/>
            <a:ext cx="404949" cy="43107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Uguale 6"/>
          <p:cNvSpPr/>
          <p:nvPr/>
        </p:nvSpPr>
        <p:spPr>
          <a:xfrm>
            <a:off x="3108960" y="3108960"/>
            <a:ext cx="431074" cy="352697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Parentesi graffa chiusa 7"/>
          <p:cNvSpPr/>
          <p:nvPr/>
        </p:nvSpPr>
        <p:spPr>
          <a:xfrm>
            <a:off x="5368833" y="796834"/>
            <a:ext cx="809898" cy="364453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6453051" y="1267097"/>
            <a:ext cx="489364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/>
              <a:t>CONSAPEVOLEZZA</a:t>
            </a:r>
          </a:p>
          <a:p>
            <a:endParaRPr lang="it-IT" i="1" dirty="0" smtClean="0"/>
          </a:p>
          <a:p>
            <a:r>
              <a:rPr lang="it-IT" i="1" dirty="0" smtClean="0"/>
              <a:t>PROGRAMMAZIONE</a:t>
            </a:r>
          </a:p>
          <a:p>
            <a:endParaRPr lang="it-IT" i="1" dirty="0" smtClean="0"/>
          </a:p>
          <a:p>
            <a:r>
              <a:rPr lang="it-IT" i="1" dirty="0" smtClean="0"/>
              <a:t>ATTEGGIAMENTO ATTIVO</a:t>
            </a:r>
          </a:p>
          <a:p>
            <a:endParaRPr lang="it-IT" i="1" dirty="0" smtClean="0"/>
          </a:p>
          <a:p>
            <a:r>
              <a:rPr lang="it-IT" i="1" dirty="0" smtClean="0"/>
              <a:t>CONTROLLO DEL PROPRIO PROCESSO </a:t>
            </a:r>
            <a:r>
              <a:rPr lang="it-IT" i="1" dirty="0" err="1" smtClean="0"/>
              <a:t>DI</a:t>
            </a:r>
            <a:r>
              <a:rPr lang="it-IT" i="1" dirty="0" smtClean="0"/>
              <a:t> STUDIO</a:t>
            </a:r>
          </a:p>
          <a:p>
            <a:endParaRPr lang="it-IT" i="1" dirty="0" smtClean="0"/>
          </a:p>
          <a:p>
            <a:r>
              <a:rPr lang="it-IT" i="1" dirty="0" smtClean="0"/>
              <a:t>UNICITA’/ORIGINALITA’</a:t>
            </a:r>
          </a:p>
        </p:txBody>
      </p:sp>
      <p:pic>
        <p:nvPicPr>
          <p:cNvPr id="10" name="Immagine 9" descr="thZHJVNFI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098" y="4898571"/>
            <a:ext cx="4271553" cy="17136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24928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8F75E5A-7D47-472E-83DE-3EC95A29D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La difficoltà a “Stare </a:t>
            </a:r>
            <a:r>
              <a:rPr lang="it-I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sul </a:t>
            </a:r>
            <a:r>
              <a:rPr lang="it-IT" sz="4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compito”</a:t>
            </a:r>
            <a:endParaRPr lang="it-IT" sz="4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E76516EE-B25C-41B7-AC50-81270E54584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>
              <a:buNone/>
            </a:pPr>
            <a:r>
              <a:rPr lang="it-IT" dirty="0" err="1" smtClean="0"/>
              <a:t>…è</a:t>
            </a:r>
            <a:r>
              <a:rPr lang="it-IT" dirty="0" smtClean="0"/>
              <a:t> DISTRATTO, NON SI CONCENTRA, GLI CADE TUTTO, SI ALZA IN </a:t>
            </a:r>
            <a:r>
              <a:rPr lang="it-IT" dirty="0" err="1" smtClean="0"/>
              <a:t>CONTINUAZIONE…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ORGANIZZAZIONE TEMPI </a:t>
            </a:r>
          </a:p>
          <a:p>
            <a:r>
              <a:rPr lang="it-IT" dirty="0" smtClean="0"/>
              <a:t>Pulizia stimoli inutili</a:t>
            </a:r>
          </a:p>
          <a:p>
            <a:r>
              <a:rPr lang="it-IT" dirty="0" smtClean="0"/>
              <a:t>Comunicazione chiara e accordo</a:t>
            </a:r>
          </a:p>
          <a:p>
            <a:r>
              <a:rPr lang="it-IT" dirty="0" smtClean="0"/>
              <a:t>Stimolo all’autonomia</a:t>
            </a:r>
          </a:p>
          <a:p>
            <a:r>
              <a:rPr lang="it-IT" dirty="0" smtClean="0"/>
              <a:t>Evitiamo la lotta ma cerchiamo strategie</a:t>
            </a:r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4" name="Immagine 3" descr="th27M1MFG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834" y="3319585"/>
            <a:ext cx="3095898" cy="2701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652814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8F75E5A-7D47-472E-83DE-3EC95A29D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Se la difficoltà è </a:t>
            </a:r>
            <a:r>
              <a:rPr lang="it-I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nella LETTURA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E76516EE-B25C-41B7-AC50-81270E54584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it-IT" dirty="0" smtClean="0"/>
              <a:t>Le conseguenze delle fatiche di lettura</a:t>
            </a:r>
          </a:p>
          <a:p>
            <a:r>
              <a:rPr lang="it-IT" dirty="0" smtClean="0"/>
              <a:t>Quali campanelli d’allarme?</a:t>
            </a:r>
          </a:p>
          <a:p>
            <a:r>
              <a:rPr lang="it-IT" dirty="0" smtClean="0"/>
              <a:t>Lettura silente vs lettura ad alta voce</a:t>
            </a:r>
          </a:p>
          <a:p>
            <a:endParaRPr lang="it-IT" dirty="0"/>
          </a:p>
        </p:txBody>
      </p:sp>
      <p:pic>
        <p:nvPicPr>
          <p:cNvPr id="6" name="Immagine 5" descr="thK6ER8N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623" y="4336869"/>
            <a:ext cx="6530365" cy="19986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8650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4B808B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5B906A4-6232-451E-B166-53159BCCA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3957014"/>
          </a:xfrm>
        </p:spPr>
        <p:txBody>
          <a:bodyPr>
            <a:noAutofit/>
          </a:bodyPr>
          <a:lstStyle/>
          <a:p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/>
              <a:t/>
            </a:r>
            <a:br>
              <a:rPr lang="it-IT" sz="2000" dirty="0"/>
            </a:br>
            <a:endParaRPr lang="it-IT" sz="2000" dirty="0"/>
          </a:p>
        </p:txBody>
      </p:sp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7D790245-5F8B-4E04-BFAE-D6E2B80F885D}"/>
              </a:ext>
            </a:extLst>
          </p:cNvPr>
          <p:cNvSpPr txBox="1"/>
          <p:nvPr/>
        </p:nvSpPr>
        <p:spPr>
          <a:xfrm>
            <a:off x="4862946" y="603385"/>
            <a:ext cx="732905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Lettura </a:t>
            </a:r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piacere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it-IT" sz="2400" dirty="0">
                <a:latin typeface="AR CENA" panose="02000000000000000000" pitchFamily="2" charset="0"/>
              </a:rPr>
              <a:t>lettura silente </a:t>
            </a:r>
          </a:p>
          <a:p>
            <a:pPr marL="285750" indent="-285750">
              <a:buFontTx/>
              <a:buChar char="-"/>
            </a:pPr>
            <a:r>
              <a:rPr lang="it-IT" sz="2400" dirty="0">
                <a:latin typeface="AR CENA" panose="02000000000000000000" pitchFamily="2" charset="0"/>
              </a:rPr>
              <a:t>permettere al bambino di leggere libri/fumetti scelti da lui </a:t>
            </a:r>
          </a:p>
          <a:p>
            <a:pPr marL="285750" indent="-285750">
              <a:buFontTx/>
              <a:buChar char="-"/>
            </a:pPr>
            <a:r>
              <a:rPr lang="it-IT" sz="2400" dirty="0">
                <a:latin typeface="AR CENA" panose="02000000000000000000" pitchFamily="2" charset="0"/>
              </a:rPr>
              <a:t> momento condiviso: leggere assieme, una pagina per uno</a:t>
            </a:r>
          </a:p>
          <a:p>
            <a:pPr marL="285750" indent="-285750">
              <a:buFontTx/>
              <a:buChar char="-"/>
            </a:pPr>
            <a:r>
              <a:rPr lang="it-IT" sz="2400" dirty="0">
                <a:latin typeface="AR CENA" panose="02000000000000000000" pitchFamily="2" charset="0"/>
              </a:rPr>
              <a:t>rappresentare graficamente quanto letto</a:t>
            </a:r>
          </a:p>
          <a:p>
            <a:pPr marL="285750" indent="-285750">
              <a:buFontTx/>
              <a:buChar char="-"/>
            </a:pPr>
            <a:endParaRPr lang="it-IT" sz="2000" dirty="0"/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29E159E4-068E-486A-BBD1-47E71A7D2897}"/>
              </a:ext>
            </a:extLst>
          </p:cNvPr>
          <p:cNvSpPr txBox="1"/>
          <p:nvPr/>
        </p:nvSpPr>
        <p:spPr>
          <a:xfrm>
            <a:off x="1897489" y="3648624"/>
            <a:ext cx="73290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Lettura </a:t>
            </a:r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studio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it-IT" sz="2400" dirty="0">
                <a:latin typeface="AR CENA" panose="02000000000000000000" pitchFamily="2" charset="0"/>
              </a:rPr>
              <a:t>lettura silente </a:t>
            </a:r>
          </a:p>
          <a:p>
            <a:pPr marL="285750" indent="-285750">
              <a:buFontTx/>
              <a:buChar char="-"/>
            </a:pPr>
            <a:r>
              <a:rPr lang="it-IT" sz="2400" dirty="0">
                <a:latin typeface="AR CENA" panose="02000000000000000000" pitchFamily="2" charset="0"/>
              </a:rPr>
              <a:t>utilizzo righello per evitare affollamento visivo  </a:t>
            </a:r>
          </a:p>
          <a:p>
            <a:pPr marL="285750" indent="-285750">
              <a:buFontTx/>
              <a:buChar char="-"/>
            </a:pPr>
            <a:r>
              <a:rPr lang="it-IT" sz="2400" dirty="0">
                <a:latin typeface="AR CENA" panose="02000000000000000000" pitchFamily="2" charset="0"/>
              </a:rPr>
              <a:t>correzioni solo se utili, mantenere il punto della parola sbagliata </a:t>
            </a:r>
          </a:p>
          <a:p>
            <a:pPr marL="285750" indent="-285750">
              <a:buFontTx/>
              <a:buChar char="-"/>
            </a:pPr>
            <a:endParaRPr lang="it-IT" sz="2000" dirty="0"/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pic>
        <p:nvPicPr>
          <p:cNvPr id="1026" name="Picture 2" descr="Risultati immagini per pagina topolino">
            <a:extLst>
              <a:ext uri="{FF2B5EF4-FFF2-40B4-BE49-F238E27FC236}">
                <a16:creationId xmlns="" xmlns:a16="http://schemas.microsoft.com/office/drawing/2014/main" id="{0D79CFF4-7E58-42BD-AF7F-FBD976A00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417"/>
          <a:stretch/>
        </p:blipFill>
        <p:spPr bwMode="auto">
          <a:xfrm>
            <a:off x="0" y="-115071"/>
            <a:ext cx="3794979" cy="3544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14062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4B808B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A2AD4936-401C-4081-BDC5-261E6FAAF224}"/>
              </a:ext>
            </a:extLst>
          </p:cNvPr>
          <p:cNvSpPr txBox="1"/>
          <p:nvPr/>
        </p:nvSpPr>
        <p:spPr>
          <a:xfrm>
            <a:off x="2431473" y="178788"/>
            <a:ext cx="7329054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Indicazioni generali </a:t>
            </a:r>
          </a:p>
          <a:p>
            <a:pPr algn="ctr"/>
            <a:r>
              <a:rPr lang="it-IT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per la leggibilità dei testi:</a:t>
            </a:r>
          </a:p>
          <a:p>
            <a:endParaRPr lang="it-IT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dirty="0"/>
              <a:t>preferire </a:t>
            </a:r>
            <a:r>
              <a:rPr lang="it-IT" sz="2400" b="1" dirty="0"/>
              <a:t>caratteri senza grazie </a:t>
            </a:r>
            <a:r>
              <a:rPr lang="it-IT" sz="2400" dirty="0"/>
              <a:t>(sans </a:t>
            </a:r>
            <a:r>
              <a:rPr lang="it-IT" sz="2400" dirty="0" err="1"/>
              <a:t>serif</a:t>
            </a:r>
            <a:r>
              <a:rPr lang="it-IT" sz="2400" dirty="0"/>
              <a:t>): </a:t>
            </a:r>
            <a:r>
              <a:rPr lang="it-IT" sz="2400" dirty="0" err="1"/>
              <a:t>Trebuchet</a:t>
            </a:r>
            <a:r>
              <a:rPr lang="it-IT" sz="2400" dirty="0"/>
              <a:t>; </a:t>
            </a:r>
            <a:r>
              <a:rPr lang="it-IT" sz="2400" dirty="0" err="1"/>
              <a:t>Verdana</a:t>
            </a:r>
            <a:r>
              <a:rPr lang="it-IT" sz="2400" dirty="0"/>
              <a:t>; </a:t>
            </a:r>
            <a:r>
              <a:rPr lang="it-IT" sz="2400" dirty="0" err="1"/>
              <a:t>Courier</a:t>
            </a:r>
            <a:r>
              <a:rPr lang="it-IT" sz="2400" dirty="0"/>
              <a:t>; </a:t>
            </a:r>
            <a:r>
              <a:rPr lang="it-IT" sz="2400" dirty="0" err="1"/>
              <a:t>Tahoma</a:t>
            </a:r>
            <a:r>
              <a:rPr lang="it-IT" sz="2400" dirty="0"/>
              <a:t>; Century </a:t>
            </a:r>
            <a:r>
              <a:rPr lang="it-IT" sz="2400" dirty="0" err="1"/>
              <a:t>Gothic</a:t>
            </a:r>
            <a:r>
              <a:rPr lang="it-IT" sz="2400" dirty="0"/>
              <a:t>; </a:t>
            </a:r>
            <a:r>
              <a:rPr lang="it-IT" sz="2400" dirty="0" err="1"/>
              <a:t>Arial</a:t>
            </a:r>
            <a:r>
              <a:rPr lang="it-IT" sz="2400" dirty="0"/>
              <a:t>; Comics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b="1" dirty="0"/>
              <a:t>evitare corsivo e sottolineatura</a:t>
            </a:r>
          </a:p>
          <a:p>
            <a:endParaRPr lang="it-IT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dirty="0"/>
              <a:t>interlinea 1,5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dirty="0"/>
              <a:t>aumentare i margini della pagina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b="1" dirty="0"/>
              <a:t>evitare giustificato</a:t>
            </a:r>
            <a:r>
              <a:rPr lang="it-IT" sz="2400" dirty="0"/>
              <a:t>: non spezzare la parola per andare a capo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dirty="0"/>
              <a:t>carta </a:t>
            </a:r>
            <a:r>
              <a:rPr lang="it-IT" sz="2400" b="1" dirty="0"/>
              <a:t>color bianco avorio </a:t>
            </a:r>
            <a:r>
              <a:rPr lang="it-IT" sz="2400" dirty="0"/>
              <a:t>prive di immagini di sfondo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b="1" dirty="0"/>
              <a:t>evitare testi fotocopiati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559772491"/>
      </p:ext>
    </p:extLst>
  </p:cSld>
  <p:clrMapOvr>
    <a:masterClrMapping/>
  </p:clrMapOvr>
</p:sld>
</file>

<file path=ppt/theme/theme1.xml><?xml version="1.0" encoding="utf-8"?>
<a:theme xmlns:a="http://schemas.openxmlformats.org/drawingml/2006/main" name="Goccia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TM04033925[[fn=Goccia]]</Template>
  <TotalTime>2066</TotalTime>
  <Words>692</Words>
  <Application>Microsoft Office PowerPoint</Application>
  <PresentationFormat>Personalizzato</PresentationFormat>
  <Paragraphs>183</Paragraphs>
  <Slides>22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4" baseType="lpstr">
      <vt:lpstr>Goccia</vt:lpstr>
      <vt:lpstr>Oggetto shell Packager</vt:lpstr>
      <vt:lpstr>Diapositiva 1</vt:lpstr>
      <vt:lpstr>  </vt:lpstr>
      <vt:lpstr>  </vt:lpstr>
      <vt:lpstr>particolare forma di apprendimento che ha come scopo  quello di apprendere da un testo o da una lezione in modo intenzionale e autodiretto (Anderson, 1978) scegliendo  obiettivi, tempi e strategie</vt:lpstr>
      <vt:lpstr>  </vt:lpstr>
      <vt:lpstr>La difficoltà a “Stare sul compito”</vt:lpstr>
      <vt:lpstr>Se la difficoltà è nella LETTURA</vt:lpstr>
      <vt:lpstr>  </vt:lpstr>
      <vt:lpstr>Diapositiva 9</vt:lpstr>
      <vt:lpstr>  </vt:lpstr>
      <vt:lpstr>Se la difficoltà è nella COMPRENSIONE</vt:lpstr>
      <vt:lpstr>Se la difficoltà è nella COMPRENSIONE</vt:lpstr>
      <vt:lpstr>Diapositiva 13</vt:lpstr>
      <vt:lpstr>  </vt:lpstr>
      <vt:lpstr>  </vt:lpstr>
      <vt:lpstr>Se la difficoltà è nella MEMORIZZAZIONE</vt:lpstr>
      <vt:lpstr>  </vt:lpstr>
      <vt:lpstr>  </vt:lpstr>
      <vt:lpstr>  </vt:lpstr>
      <vt:lpstr>Il rapporto tra il voto e la motivazione scolastica   il voto vissuto come valutazione del sé  il voto stabilisce quanto sono brava/o  il voto come attribuzione esterna/interna</vt:lpstr>
      <vt:lpstr>Conclusioni</vt:lpstr>
      <vt:lpstr>     Grazie per la vostra attenzione!  grazie al comitato genitori  e alla prof.ssa pedrinoni  per questa splendida occasione di incontro e confronto  buona scuola a tutti i vostri figli!  Alessandra e alice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Scaletta generale:  1- intervento della scuola (30min) 2-mini introduzione generale su metodo di studio e sulle tematiche della serata (ale5min) 3-i bambini che faticano a stare sul compito (l’intervento genitoriale a fronte delle difficoltà e delle autonomie, studio positivo, pulizia stimoli extra, definizione accordi e tempi di studio in famiglia e con la scuola, la struttura del metodo, dsa e difficoltà scolastiche, il ruolo dell’emotivo) (20min) 4-i bambini che fanno fatica a leggere: introduzione teorica ale+interventi pratico (20min) 5-i bambini che fanno fatica a comprendere : teoria+intervento pratico (20min) 6- i bambini che fanno fatica a memorizzare: teoria+intervento pratico (20min) 7-conclusioni: il benessere didattico del bambino, il rapporto scuola-famiglia</dc:title>
  <dc:creator>Alice Belllini</dc:creator>
  <cp:lastModifiedBy>Alessandra Pernici</cp:lastModifiedBy>
  <cp:revision>94</cp:revision>
  <dcterms:created xsi:type="dcterms:W3CDTF">2018-10-15T19:32:41Z</dcterms:created>
  <dcterms:modified xsi:type="dcterms:W3CDTF">2019-10-25T16:43:24Z</dcterms:modified>
</cp:coreProperties>
</file>